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6" r:id="rId1"/>
  </p:sldMasterIdLst>
  <p:notesMasterIdLst>
    <p:notesMasterId r:id="rId17"/>
  </p:notesMasterIdLst>
  <p:handoutMasterIdLst>
    <p:handoutMasterId r:id="rId18"/>
  </p:handoutMasterIdLst>
  <p:sldIdLst>
    <p:sldId id="444" r:id="rId2"/>
    <p:sldId id="458" r:id="rId3"/>
    <p:sldId id="459" r:id="rId4"/>
    <p:sldId id="461" r:id="rId5"/>
    <p:sldId id="465" r:id="rId6"/>
    <p:sldId id="466" r:id="rId7"/>
    <p:sldId id="464" r:id="rId8"/>
    <p:sldId id="463" r:id="rId9"/>
    <p:sldId id="469" r:id="rId10"/>
    <p:sldId id="467" r:id="rId11"/>
    <p:sldId id="471" r:id="rId12"/>
    <p:sldId id="475" r:id="rId13"/>
    <p:sldId id="474" r:id="rId14"/>
    <p:sldId id="468" r:id="rId15"/>
    <p:sldId id="470" r:id="rId16"/>
  </p:sldIdLst>
  <p:sldSz cx="9144000" cy="6858000" type="screen4x3"/>
  <p:notesSz cx="7099300" cy="10234613"/>
  <p:custDataLst>
    <p:tags r:id="rId19"/>
  </p:custDataLst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66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57" autoAdjust="0"/>
    <p:restoredTop sz="94660"/>
  </p:normalViewPr>
  <p:slideViewPr>
    <p:cSldViewPr>
      <p:cViewPr varScale="1">
        <p:scale>
          <a:sx n="82" d="100"/>
          <a:sy n="82" d="100"/>
        </p:scale>
        <p:origin x="-18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5817" cy="511811"/>
          </a:xfrm>
          <a:prstGeom prst="rect">
            <a:avLst/>
          </a:prstGeom>
        </p:spPr>
        <p:txBody>
          <a:bodyPr vert="horz" lIns="93799" tIns="46900" rIns="93799" bIns="4690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1844" y="0"/>
            <a:ext cx="3075817" cy="511811"/>
          </a:xfrm>
          <a:prstGeom prst="rect">
            <a:avLst/>
          </a:prstGeom>
        </p:spPr>
        <p:txBody>
          <a:bodyPr vert="horz" lIns="93799" tIns="46900" rIns="93799" bIns="46900" rtlCol="0"/>
          <a:lstStyle>
            <a:lvl1pPr algn="r">
              <a:defRPr sz="1200"/>
            </a:lvl1pPr>
          </a:lstStyle>
          <a:p>
            <a:fld id="{90289B67-388D-49A2-91BF-D39ED25B0D1D}" type="datetimeFigureOut">
              <a:rPr lang="es-ES" smtClean="0"/>
              <a:pPr/>
              <a:t>24/05/2017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721189"/>
            <a:ext cx="3075817" cy="511810"/>
          </a:xfrm>
          <a:prstGeom prst="rect">
            <a:avLst/>
          </a:prstGeom>
        </p:spPr>
        <p:txBody>
          <a:bodyPr vert="horz" lIns="93799" tIns="46900" rIns="93799" bIns="4690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1844" y="9721189"/>
            <a:ext cx="3075817" cy="511810"/>
          </a:xfrm>
          <a:prstGeom prst="rect">
            <a:avLst/>
          </a:prstGeom>
        </p:spPr>
        <p:txBody>
          <a:bodyPr vert="horz" lIns="93799" tIns="46900" rIns="93799" bIns="46900" rtlCol="0" anchor="b"/>
          <a:lstStyle>
            <a:lvl1pPr algn="r">
              <a:defRPr sz="1200"/>
            </a:lvl1pPr>
          </a:lstStyle>
          <a:p>
            <a:fld id="{44BC9B8D-4CD5-4794-9F9B-F247B0F9007B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32905469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6363" cy="511731"/>
          </a:xfrm>
          <a:prstGeom prst="rect">
            <a:avLst/>
          </a:prstGeom>
        </p:spPr>
        <p:txBody>
          <a:bodyPr vert="horz" lIns="99277" tIns="49638" rIns="99277" bIns="49638" rtlCol="0"/>
          <a:lstStyle>
            <a:lvl1pPr algn="l">
              <a:defRPr sz="13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1295" y="0"/>
            <a:ext cx="3076363" cy="511731"/>
          </a:xfrm>
          <a:prstGeom prst="rect">
            <a:avLst/>
          </a:prstGeom>
        </p:spPr>
        <p:txBody>
          <a:bodyPr vert="horz" lIns="99277" tIns="49638" rIns="99277" bIns="49638" rtlCol="0"/>
          <a:lstStyle>
            <a:lvl1pPr algn="r">
              <a:defRPr sz="1300"/>
            </a:lvl1pPr>
          </a:lstStyle>
          <a:p>
            <a:fld id="{67E6F04D-08CD-40DF-9DD6-64C60A8AD4BB}" type="datetimeFigureOut">
              <a:rPr lang="es-ES" smtClean="0"/>
              <a:pPr/>
              <a:t>24/05/2017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766763"/>
            <a:ext cx="5118100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277" tIns="49638" rIns="99277" bIns="49638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9931" y="4861442"/>
            <a:ext cx="5679440" cy="4605576"/>
          </a:xfrm>
          <a:prstGeom prst="rect">
            <a:avLst/>
          </a:prstGeom>
        </p:spPr>
        <p:txBody>
          <a:bodyPr vert="horz" lIns="99277" tIns="49638" rIns="99277" bIns="49638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1" y="9721106"/>
            <a:ext cx="3076363" cy="511731"/>
          </a:xfrm>
          <a:prstGeom prst="rect">
            <a:avLst/>
          </a:prstGeom>
        </p:spPr>
        <p:txBody>
          <a:bodyPr vert="horz" lIns="99277" tIns="49638" rIns="99277" bIns="49638" rtlCol="0" anchor="b"/>
          <a:lstStyle>
            <a:lvl1pPr algn="l">
              <a:defRPr sz="13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1295" y="9721106"/>
            <a:ext cx="3076363" cy="511731"/>
          </a:xfrm>
          <a:prstGeom prst="rect">
            <a:avLst/>
          </a:prstGeom>
        </p:spPr>
        <p:txBody>
          <a:bodyPr vert="horz" lIns="99277" tIns="49638" rIns="99277" bIns="49638" rtlCol="0" anchor="b"/>
          <a:lstStyle>
            <a:lvl1pPr algn="r">
              <a:defRPr sz="1300"/>
            </a:lvl1pPr>
          </a:lstStyle>
          <a:p>
            <a:fld id="{246BACD2-D622-4528-9520-45A09C57960A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895290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36EEA-28C0-4D03-A228-D655CC423991}" type="datetimeFigureOut">
              <a:rPr lang="es-ES" smtClean="0"/>
              <a:pPr/>
              <a:t>24/05/2017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8079-6DD1-489F-A827-6D9699AF48E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1836313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36EEA-28C0-4D03-A228-D655CC423991}" type="datetimeFigureOut">
              <a:rPr lang="es-ES" smtClean="0"/>
              <a:pPr/>
              <a:t>24/05/2017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8079-6DD1-489F-A827-6D9699AF48E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883282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36EEA-28C0-4D03-A228-D655CC423991}" type="datetimeFigureOut">
              <a:rPr lang="es-ES" smtClean="0"/>
              <a:pPr/>
              <a:t>24/05/2017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8079-6DD1-489F-A827-6D9699AF48E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41656960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36EEA-28C0-4D03-A228-D655CC423991}" type="datetimeFigureOut">
              <a:rPr lang="es-ES" smtClean="0"/>
              <a:pPr/>
              <a:t>24/05/2017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8079-6DD1-489F-A827-6D9699AF48E4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3552796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36EEA-28C0-4D03-A228-D655CC423991}" type="datetimeFigureOut">
              <a:rPr lang="es-ES" smtClean="0"/>
              <a:pPr/>
              <a:t>24/05/2017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8079-6DD1-489F-A827-6D9699AF48E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16424201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36EEA-28C0-4D03-A228-D655CC423991}" type="datetimeFigureOut">
              <a:rPr lang="es-ES" smtClean="0"/>
              <a:pPr/>
              <a:t>24/05/2017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8079-6DD1-489F-A827-6D9699AF48E4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34901972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36EEA-28C0-4D03-A228-D655CC423991}" type="datetimeFigureOut">
              <a:rPr lang="es-ES" smtClean="0"/>
              <a:pPr/>
              <a:t>24/05/2017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8079-6DD1-489F-A827-6D9699AF48E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20644047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36EEA-28C0-4D03-A228-D655CC423991}" type="datetimeFigureOut">
              <a:rPr lang="es-ES" smtClean="0"/>
              <a:pPr/>
              <a:t>24/05/2017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8079-6DD1-489F-A827-6D9699AF48E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843379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36EEA-28C0-4D03-A228-D655CC423991}" type="datetimeFigureOut">
              <a:rPr lang="es-ES" smtClean="0"/>
              <a:pPr/>
              <a:t>24/05/2017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8079-6DD1-489F-A827-6D9699AF48E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3659072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36EEA-28C0-4D03-A228-D655CC423991}" type="datetimeFigureOut">
              <a:rPr lang="es-ES" smtClean="0"/>
              <a:pPr/>
              <a:t>24/05/2017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8079-6DD1-489F-A827-6D9699AF48E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809418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36EEA-28C0-4D03-A228-D655CC423991}" type="datetimeFigureOut">
              <a:rPr lang="es-ES" smtClean="0"/>
              <a:pPr/>
              <a:t>24/05/2017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8079-6DD1-489F-A827-6D9699AF48E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1816757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36EEA-28C0-4D03-A228-D655CC423991}" type="datetimeFigureOut">
              <a:rPr lang="es-ES" smtClean="0"/>
              <a:pPr/>
              <a:t>24/05/2017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8079-6DD1-489F-A827-6D9699AF48E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3297832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36EEA-28C0-4D03-A228-D655CC423991}" type="datetimeFigureOut">
              <a:rPr lang="es-ES" smtClean="0"/>
              <a:pPr/>
              <a:t>24/05/2017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8079-6DD1-489F-A827-6D9699AF48E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4001146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36EEA-28C0-4D03-A228-D655CC423991}" type="datetimeFigureOut">
              <a:rPr lang="es-ES" smtClean="0"/>
              <a:pPr/>
              <a:t>24/05/2017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8079-6DD1-489F-A827-6D9699AF48E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551569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36EEA-28C0-4D03-A228-D655CC423991}" type="datetimeFigureOut">
              <a:rPr lang="es-ES" smtClean="0"/>
              <a:pPr/>
              <a:t>24/05/2017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8079-6DD1-489F-A827-6D9699AF48E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1910675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36EEA-28C0-4D03-A228-D655CC423991}" type="datetimeFigureOut">
              <a:rPr lang="es-ES" smtClean="0"/>
              <a:pPr/>
              <a:t>24/05/2017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8079-6DD1-489F-A827-6D9699AF48E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1559549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36EEA-28C0-4D03-A228-D655CC423991}" type="datetimeFigureOut">
              <a:rPr lang="es-ES" smtClean="0"/>
              <a:pPr/>
              <a:t>24/05/2017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8079-6DD1-489F-A827-6D9699AF48E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1574455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2C136EEA-28C0-4D03-A228-D655CC423991}" type="datetimeFigureOut">
              <a:rPr lang="es-ES" smtClean="0"/>
              <a:pPr/>
              <a:t>24/05/2017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9F628079-6DD1-489F-A827-6D9699AF48E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171942153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67" r:id="rId1"/>
    <p:sldLayoutId id="2147483868" r:id="rId2"/>
    <p:sldLayoutId id="2147483869" r:id="rId3"/>
    <p:sldLayoutId id="2147483870" r:id="rId4"/>
    <p:sldLayoutId id="2147483871" r:id="rId5"/>
    <p:sldLayoutId id="2147483872" r:id="rId6"/>
    <p:sldLayoutId id="2147483873" r:id="rId7"/>
    <p:sldLayoutId id="2147483874" r:id="rId8"/>
    <p:sldLayoutId id="2147483875" r:id="rId9"/>
    <p:sldLayoutId id="2147483876" r:id="rId10"/>
    <p:sldLayoutId id="2147483877" r:id="rId11"/>
    <p:sldLayoutId id="2147483878" r:id="rId12"/>
    <p:sldLayoutId id="2147483879" r:id="rId13"/>
    <p:sldLayoutId id="2147483880" r:id="rId14"/>
    <p:sldLayoutId id="2147483881" r:id="rId15"/>
    <p:sldLayoutId id="2147483882" r:id="rId16"/>
    <p:sldLayoutId id="214748388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424936" cy="720080"/>
          </a:xfrm>
          <a:solidFill>
            <a:srgbClr val="FFC000"/>
          </a:solidFill>
        </p:spPr>
        <p:txBody>
          <a:bodyPr/>
          <a:lstStyle/>
          <a:p>
            <a:pPr algn="ctr"/>
            <a:r>
              <a:rPr lang="es-ES" b="1" dirty="0" smtClean="0"/>
              <a:t>SEMINARIO   UOE                </a:t>
            </a:r>
            <a:r>
              <a:rPr lang="es-ES" dirty="0" smtClean="0"/>
              <a:t>abril, 2.017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330570" y="1772816"/>
            <a:ext cx="6554867" cy="3767670"/>
          </a:xfrm>
          <a:solidFill>
            <a:srgbClr val="FFFF00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s-ES" sz="2800" b="1" dirty="0" smtClean="0"/>
          </a:p>
          <a:p>
            <a:pPr marL="0" indent="0" algn="ctr">
              <a:buNone/>
            </a:pPr>
            <a:r>
              <a:rPr lang="es-ES" sz="2800" b="1" dirty="0" smtClean="0"/>
              <a:t>CAPÍTULO   3 </a:t>
            </a:r>
          </a:p>
          <a:p>
            <a:pPr marL="0" indent="0" algn="ctr">
              <a:buNone/>
            </a:pPr>
            <a:r>
              <a:rPr lang="es-ES" sz="2800" b="1" dirty="0" smtClean="0"/>
              <a:t>EL CEREBRO SOCIAL Y EMOCIONAL </a:t>
            </a:r>
          </a:p>
          <a:p>
            <a:pPr marL="0" indent="0" algn="ctr">
              <a:buNone/>
            </a:pPr>
            <a:r>
              <a:rPr lang="es-ES" sz="2800" b="1" dirty="0" smtClean="0"/>
              <a:t>44 apartados  </a:t>
            </a:r>
          </a:p>
          <a:p>
            <a:endParaRPr lang="es-ES" sz="2800" b="1" dirty="0"/>
          </a:p>
        </p:txBody>
      </p:sp>
    </p:spTree>
    <p:extLst>
      <p:ext uri="{BB962C8B-B14F-4D97-AF65-F5344CB8AC3E}">
        <p14:creationId xmlns="" xmlns:p14="http://schemas.microsoft.com/office/powerpoint/2010/main" val="427642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texto 6"/>
          <p:cNvSpPr>
            <a:spLocks noGrp="1"/>
          </p:cNvSpPr>
          <p:nvPr>
            <p:ph type="body" idx="1"/>
          </p:nvPr>
        </p:nvSpPr>
        <p:spPr>
          <a:xfrm>
            <a:off x="1403648" y="188640"/>
            <a:ext cx="6402467" cy="432048"/>
          </a:xfrm>
          <a:solidFill>
            <a:schemeClr val="tx2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txBody>
          <a:bodyPr>
            <a:normAutofit fontScale="25000" lnSpcReduction="20000"/>
          </a:bodyPr>
          <a:lstStyle/>
          <a:p>
            <a:pPr algn="ctr"/>
            <a:r>
              <a:rPr lang="es-ES" sz="9600" b="1" dirty="0" smtClean="0"/>
              <a:t>Toma de decisiones  </a:t>
            </a:r>
            <a:endParaRPr lang="es-ES" sz="9600" b="1" dirty="0"/>
          </a:p>
          <a:p>
            <a:pPr algn="ctr"/>
            <a:r>
              <a:rPr lang="es-ES_tradnl" sz="5900" b="1" dirty="0" smtClean="0"/>
              <a:t> </a:t>
            </a:r>
            <a:endParaRPr lang="es-ES" sz="3200" b="1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533400" y="1981199"/>
            <a:ext cx="7855024" cy="439689"/>
          </a:xfrm>
        </p:spPr>
        <p:txBody>
          <a:bodyPr>
            <a:normAutofit fontScale="90000"/>
          </a:bodyPr>
          <a:lstStyle/>
          <a:p>
            <a:r>
              <a:rPr lang="es-ES_tradnl" cap="none" dirty="0" smtClean="0"/>
              <a:t/>
            </a:r>
            <a:br>
              <a:rPr lang="es-ES_tradnl" cap="none" dirty="0" smtClean="0"/>
            </a:br>
            <a:r>
              <a:rPr lang="es-ES_tradnl" cap="none" dirty="0"/>
              <a:t/>
            </a:r>
            <a:br>
              <a:rPr lang="es-ES_tradnl" cap="none" dirty="0"/>
            </a:br>
            <a:r>
              <a:rPr lang="es-ES_tradnl" cap="none" dirty="0" smtClean="0"/>
              <a:t/>
            </a:r>
            <a:br>
              <a:rPr lang="es-ES_tradnl" cap="none" dirty="0" smtClean="0"/>
            </a:br>
            <a:r>
              <a:rPr lang="es-ES_tradnl" cap="none" dirty="0"/>
              <a:t/>
            </a:r>
            <a:br>
              <a:rPr lang="es-ES_tradnl" cap="none" dirty="0"/>
            </a:br>
            <a:r>
              <a:rPr lang="es-ES_tradnl" cap="none" dirty="0" smtClean="0"/>
              <a:t/>
            </a:r>
            <a:br>
              <a:rPr lang="es-ES_tradnl" cap="none" dirty="0" smtClean="0"/>
            </a:br>
            <a:endParaRPr lang="es-ES" dirty="0"/>
          </a:p>
        </p:txBody>
      </p:sp>
      <p:sp>
        <p:nvSpPr>
          <p:cNvPr id="4" name="Rectángulo 3"/>
          <p:cNvSpPr/>
          <p:nvPr/>
        </p:nvSpPr>
        <p:spPr>
          <a:xfrm>
            <a:off x="0" y="810191"/>
            <a:ext cx="9065744" cy="8125301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Symbol" panose="05050102010706020507" pitchFamily="18" charset="2"/>
              <a:buChar char=""/>
            </a:pPr>
            <a:r>
              <a:rPr lang="es-ES_tradnl" b="1" u="sng" dirty="0" smtClean="0">
                <a:solidFill>
                  <a:srgbClr val="FFC000"/>
                </a:solidFill>
              </a:rPr>
              <a:t> </a:t>
            </a:r>
            <a:r>
              <a:rPr lang="es-ES_tradnl" sz="2000" b="1" u="sng" dirty="0" smtClean="0">
                <a:solidFill>
                  <a:srgbClr val="FFC000"/>
                </a:solidFill>
              </a:rPr>
              <a:t>Neurociencias </a:t>
            </a:r>
            <a:r>
              <a:rPr lang="es-ES_tradnl" sz="2000" b="1" dirty="0" smtClean="0">
                <a:solidFill>
                  <a:schemeClr val="bg1"/>
                </a:solidFill>
              </a:rPr>
              <a:t>sugieren que el razonamiento guiado por  la emoción, facilita la toma de decisiones </a:t>
            </a:r>
            <a:endParaRPr lang="es-ES_tradnl" sz="1200" b="1" dirty="0" smtClean="0">
              <a:solidFill>
                <a:schemeClr val="bg1"/>
              </a:solidFill>
            </a:endParaRPr>
          </a:p>
          <a:p>
            <a:pPr marL="285750" indent="-285750">
              <a:lnSpc>
                <a:spcPct val="150000"/>
              </a:lnSpc>
              <a:buFont typeface="Symbol" panose="05050102010706020507" pitchFamily="18" charset="2"/>
              <a:buChar char=""/>
            </a:pPr>
            <a:r>
              <a:rPr lang="es-ES_tradnl" sz="2000" b="1" dirty="0">
                <a:solidFill>
                  <a:schemeClr val="bg1"/>
                </a:solidFill>
              </a:rPr>
              <a:t> </a:t>
            </a:r>
            <a:r>
              <a:rPr lang="es-ES_tradnl" sz="2000" b="1" u="sng" dirty="0">
                <a:solidFill>
                  <a:schemeClr val="bg1"/>
                </a:solidFill>
              </a:rPr>
              <a:t>Á</a:t>
            </a:r>
            <a:r>
              <a:rPr lang="es-ES_tradnl" sz="2000" b="1" u="sng" dirty="0" smtClean="0">
                <a:solidFill>
                  <a:schemeClr val="bg1"/>
                </a:solidFill>
              </a:rPr>
              <a:t>rea </a:t>
            </a:r>
            <a:r>
              <a:rPr lang="es-ES_tradnl" sz="2000" b="1" u="sng" dirty="0" err="1" smtClean="0">
                <a:solidFill>
                  <a:schemeClr val="bg1"/>
                </a:solidFill>
              </a:rPr>
              <a:t>orbitofrontal</a:t>
            </a:r>
            <a:r>
              <a:rPr lang="es-ES_tradnl" sz="2000" b="1" dirty="0" smtClean="0">
                <a:solidFill>
                  <a:schemeClr val="bg1"/>
                </a:solidFill>
              </a:rPr>
              <a:t>,  relacionada con las emociones, resulta crítica para  el proceso de toma de decisiones. </a:t>
            </a:r>
            <a:endParaRPr lang="es-ES_tradnl" sz="1600" b="1" dirty="0" smtClean="0">
              <a:solidFill>
                <a:schemeClr val="bg1"/>
              </a:solidFill>
            </a:endParaRPr>
          </a:p>
          <a:p>
            <a:pPr marL="285750" indent="-285750">
              <a:lnSpc>
                <a:spcPct val="150000"/>
              </a:lnSpc>
              <a:buFont typeface="Symbol" panose="05050102010706020507" pitchFamily="18" charset="2"/>
              <a:buChar char=""/>
            </a:pPr>
            <a:r>
              <a:rPr lang="es-ES_tradnl" sz="2000" b="1" dirty="0">
                <a:solidFill>
                  <a:schemeClr val="bg1"/>
                </a:solidFill>
              </a:rPr>
              <a:t> </a:t>
            </a:r>
            <a:r>
              <a:rPr lang="es-ES_tradnl" sz="2000" b="1" u="sng" dirty="0" smtClean="0">
                <a:solidFill>
                  <a:srgbClr val="FFC000"/>
                </a:solidFill>
              </a:rPr>
              <a:t>Gran parte de nuestras decisiones </a:t>
            </a:r>
            <a:r>
              <a:rPr lang="es-ES_tradnl" sz="2000" b="1" dirty="0" smtClean="0">
                <a:solidFill>
                  <a:schemeClr val="bg1"/>
                </a:solidFill>
              </a:rPr>
              <a:t>están guiadas por  nuestros </a:t>
            </a:r>
            <a:r>
              <a:rPr lang="es-ES_tradnl" sz="2000" b="1" u="sng" dirty="0" smtClean="0">
                <a:solidFill>
                  <a:schemeClr val="bg1"/>
                </a:solidFill>
              </a:rPr>
              <a:t>estados afectivos  y por procesos implícitos  que muchas veces no alcanzan la conciencia. </a:t>
            </a:r>
          </a:p>
          <a:p>
            <a:pPr marL="285750" indent="-285750">
              <a:lnSpc>
                <a:spcPct val="150000"/>
              </a:lnSpc>
              <a:buFont typeface="Symbol" panose="05050102010706020507" pitchFamily="18" charset="2"/>
              <a:buChar char=""/>
            </a:pPr>
            <a:r>
              <a:rPr lang="es-ES_tradnl" sz="2000" b="1" dirty="0">
                <a:solidFill>
                  <a:schemeClr val="bg1"/>
                </a:solidFill>
              </a:rPr>
              <a:t> </a:t>
            </a:r>
            <a:r>
              <a:rPr lang="es-ES_tradnl" sz="2000" b="1" u="sng" dirty="0" smtClean="0">
                <a:solidFill>
                  <a:srgbClr val="FFC000"/>
                </a:solidFill>
              </a:rPr>
              <a:t>Decisiones colectivas </a:t>
            </a:r>
            <a:r>
              <a:rPr lang="es-ES_tradnl" sz="2000" b="1" dirty="0" smtClean="0">
                <a:solidFill>
                  <a:srgbClr val="FF0000"/>
                </a:solidFill>
              </a:rPr>
              <a:t>: </a:t>
            </a:r>
            <a:r>
              <a:rPr lang="es-ES_tradnl" sz="2000" dirty="0" smtClean="0">
                <a:solidFill>
                  <a:schemeClr val="bg1"/>
                </a:solidFill>
              </a:rPr>
              <a:t>minoría con opiniones fuertes puede prevalecer sobre mayoría con convicciones débiles. </a:t>
            </a:r>
          </a:p>
          <a:p>
            <a:pPr marL="285750" indent="-285750">
              <a:lnSpc>
                <a:spcPct val="150000"/>
              </a:lnSpc>
              <a:buFont typeface="Symbol" panose="05050102010706020507" pitchFamily="18" charset="2"/>
              <a:buChar char=""/>
            </a:pPr>
            <a:r>
              <a:rPr lang="es-ES_tradnl" sz="2000" b="1" u="sng" dirty="0" smtClean="0">
                <a:solidFill>
                  <a:srgbClr val="FFC000"/>
                </a:solidFill>
              </a:rPr>
              <a:t>Decisión </a:t>
            </a:r>
            <a:r>
              <a:rPr lang="es-ES_tradnl" sz="2000" b="1" u="sng" dirty="0">
                <a:solidFill>
                  <a:srgbClr val="FFC000"/>
                </a:solidFill>
              </a:rPr>
              <a:t>política </a:t>
            </a:r>
            <a:r>
              <a:rPr lang="es-ES_tradnl" sz="2000" b="1" u="sng" dirty="0">
                <a:solidFill>
                  <a:schemeClr val="bg1"/>
                </a:solidFill>
              </a:rPr>
              <a:t>: </a:t>
            </a:r>
            <a:r>
              <a:rPr lang="es-ES_tradnl" sz="2000" b="1" dirty="0">
                <a:solidFill>
                  <a:schemeClr val="bg1"/>
                </a:solidFill>
              </a:rPr>
              <a:t>voto  influenciado por un juicio rápido  e inconsciente </a:t>
            </a:r>
          </a:p>
          <a:p>
            <a:pPr marL="285750" indent="-285750">
              <a:lnSpc>
                <a:spcPct val="150000"/>
              </a:lnSpc>
              <a:buFont typeface="Symbol" panose="05050102010706020507" pitchFamily="18" charset="2"/>
              <a:buChar char=""/>
            </a:pPr>
            <a:r>
              <a:rPr lang="es-ES_tradnl" sz="2000" b="1" dirty="0" err="1" smtClean="0">
                <a:solidFill>
                  <a:srgbClr val="FFC000"/>
                </a:solidFill>
              </a:rPr>
              <a:t>Neurofilosofía</a:t>
            </a:r>
            <a:r>
              <a:rPr lang="es-ES_tradnl" sz="2000" b="1" dirty="0" smtClean="0">
                <a:solidFill>
                  <a:srgbClr val="FFC000"/>
                </a:solidFill>
              </a:rPr>
              <a:t> : </a:t>
            </a:r>
            <a:r>
              <a:rPr lang="es-ES_tradnl" sz="2000" b="1" dirty="0" smtClean="0">
                <a:solidFill>
                  <a:schemeClr val="bg1"/>
                </a:solidFill>
              </a:rPr>
              <a:t>¿existe el libre albedrío?    Sigue siendo un gran enigma sobre el cerebro </a:t>
            </a:r>
          </a:p>
          <a:p>
            <a:pPr marL="285750" indent="-285750">
              <a:lnSpc>
                <a:spcPct val="150000"/>
              </a:lnSpc>
              <a:buFont typeface="Symbol" panose="05050102010706020507" pitchFamily="18" charset="2"/>
              <a:buChar char=""/>
            </a:pPr>
            <a:endParaRPr lang="es-ES_tradnl" sz="2000" dirty="0" smtClean="0"/>
          </a:p>
          <a:p>
            <a:pPr marL="285750" indent="-285750">
              <a:lnSpc>
                <a:spcPct val="150000"/>
              </a:lnSpc>
              <a:buFont typeface="Symbol" panose="05050102010706020507" pitchFamily="18" charset="2"/>
              <a:buChar char=""/>
            </a:pPr>
            <a:endParaRPr lang="es-ES_tradnl" sz="2000" b="1" u="sng" dirty="0" smtClean="0"/>
          </a:p>
          <a:p>
            <a:pPr>
              <a:lnSpc>
                <a:spcPct val="150000"/>
              </a:lnSpc>
            </a:pPr>
            <a:endParaRPr lang="es-ES_tradnl" b="1" u="sng" dirty="0"/>
          </a:p>
          <a:p>
            <a:pPr marL="285750" indent="-285750">
              <a:lnSpc>
                <a:spcPct val="150000"/>
              </a:lnSpc>
              <a:buFont typeface="Symbol" panose="05050102010706020507" pitchFamily="18" charset="2"/>
              <a:buChar char=""/>
            </a:pPr>
            <a:endParaRPr lang="es-ES_tradnl" b="1" u="sng" dirty="0" smtClean="0"/>
          </a:p>
        </p:txBody>
      </p:sp>
    </p:spTree>
    <p:extLst>
      <p:ext uri="{BB962C8B-B14F-4D97-AF65-F5344CB8AC3E}">
        <p14:creationId xmlns="" xmlns:p14="http://schemas.microsoft.com/office/powerpoint/2010/main" val="2920994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43608" y="30883"/>
            <a:ext cx="6402468" cy="949846"/>
          </a:xfrm>
        </p:spPr>
        <p:txBody>
          <a:bodyPr/>
          <a:lstStyle/>
          <a:p>
            <a:r>
              <a:rPr lang="es-ES_tradnl" dirty="0" smtClean="0"/>
              <a:t> </a:t>
            </a:r>
            <a:r>
              <a:rPr lang="es-ES_tradnl" b="1" u="sng" dirty="0" smtClean="0"/>
              <a:t>biología  del  miedo </a:t>
            </a:r>
            <a:endParaRPr lang="es-ES" b="1" u="sng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395536" y="1268760"/>
            <a:ext cx="8136904" cy="3888432"/>
          </a:xfrm>
        </p:spPr>
        <p:txBody>
          <a:bodyPr>
            <a:normAutofit/>
          </a:bodyPr>
          <a:lstStyle/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es-ES_tradnl" dirty="0" smtClean="0"/>
              <a:t>  </a:t>
            </a:r>
            <a:r>
              <a:rPr lang="es-ES_tradnl" b="1" u="sng" dirty="0" smtClean="0"/>
              <a:t>estructuras cer</a:t>
            </a:r>
            <a:r>
              <a:rPr lang="es-ES_tradnl" b="1" dirty="0" smtClean="0"/>
              <a:t>ebrales  fundamentales para el procesamiento emocional son estructural y funcionalmente muy parecidas en todos los mamíferos</a:t>
            </a:r>
            <a:r>
              <a:rPr lang="es-ES_tradnl" dirty="0" smtClean="0"/>
              <a:t>. 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es-ES_tradnl" dirty="0"/>
              <a:t> </a:t>
            </a:r>
            <a:r>
              <a:rPr lang="es-ES_tradnl" b="1" u="sng" dirty="0" smtClean="0"/>
              <a:t>Amígdala : 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es-ES_tradnl" b="1" dirty="0" smtClean="0"/>
              <a:t>pequeño núcleo de neuronas situado  en lóbulos temporales  fundamental en detección y expresión emocionales 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es-ES_tradnl" b="1" dirty="0"/>
              <a:t> </a:t>
            </a:r>
            <a:r>
              <a:rPr lang="es-ES_tradnl" b="1" dirty="0" smtClean="0"/>
              <a:t>actúa como una central de alarma  en nuestro cerebro  y se inicia una respuesta de huida o defensa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es-ES_tradnl" b="1" dirty="0"/>
              <a:t> </a:t>
            </a:r>
            <a:endParaRPr lang="es-ES" b="1" dirty="0"/>
          </a:p>
        </p:txBody>
      </p:sp>
    </p:spTree>
    <p:extLst>
      <p:ext uri="{BB962C8B-B14F-4D97-AF65-F5344CB8AC3E}">
        <p14:creationId xmlns="" xmlns:p14="http://schemas.microsoft.com/office/powerpoint/2010/main" val="3096085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07504" y="0"/>
            <a:ext cx="8856984" cy="6858000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rmAutofit fontScale="85000" lnSpcReduction="20000"/>
          </a:bodyPr>
          <a:lstStyle/>
          <a:p>
            <a:pPr marL="285750" indent="-285750">
              <a:buClrTx/>
              <a:buFont typeface="Wingdings" panose="05000000000000000000" pitchFamily="2" charset="2"/>
              <a:buChar char="q"/>
            </a:pPr>
            <a:r>
              <a:rPr lang="es-ES_tradnl" dirty="0" smtClean="0"/>
              <a:t> </a:t>
            </a:r>
            <a:r>
              <a:rPr lang="es-ES_tradnl" sz="3800" b="1" u="sng" dirty="0" smtClean="0">
                <a:solidFill>
                  <a:srgbClr val="00B0F0"/>
                </a:solidFill>
              </a:rPr>
              <a:t>VIDA URBANA</a:t>
            </a:r>
            <a:r>
              <a:rPr lang="es-ES_tradnl" sz="3800" u="sng" dirty="0" smtClean="0"/>
              <a:t>: efecto sobre salud mental </a:t>
            </a:r>
          </a:p>
          <a:p>
            <a:pPr marL="742950" lvl="1" indent="-285750">
              <a:buClrTx/>
              <a:buFontTx/>
              <a:buChar char="-"/>
            </a:pPr>
            <a:r>
              <a:rPr lang="es-ES_tradnl" sz="3800" b="1" dirty="0" smtClean="0">
                <a:solidFill>
                  <a:schemeClr val="bg1"/>
                </a:solidFill>
              </a:rPr>
              <a:t>Población mayor  riesgo de afecciones psicológicas </a:t>
            </a:r>
          </a:p>
          <a:p>
            <a:pPr marL="285750" indent="-285750">
              <a:buClrTx/>
              <a:buFontTx/>
              <a:buChar char="-"/>
            </a:pPr>
            <a:r>
              <a:rPr lang="es-ES_tradnl" sz="3800" b="1" dirty="0">
                <a:solidFill>
                  <a:schemeClr val="bg1"/>
                </a:solidFill>
              </a:rPr>
              <a:t> </a:t>
            </a:r>
            <a:r>
              <a:rPr lang="es-ES_tradnl" sz="3800" b="1" dirty="0" smtClean="0">
                <a:solidFill>
                  <a:schemeClr val="bg1"/>
                </a:solidFill>
              </a:rPr>
              <a:t>factores índole ambiental: </a:t>
            </a:r>
            <a:r>
              <a:rPr lang="es-ES_tradnl" sz="38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condiciones estresantes,  estrés ambienta/vulnerabilidad ,  exceso sedentarismo, mala alimentación, hacinamiento urbano en condiciones sociales deprimidas……</a:t>
            </a:r>
            <a:endParaRPr lang="es-ES_tradnl" sz="3800" u="sng" dirty="0" smtClean="0"/>
          </a:p>
          <a:p>
            <a:pPr marL="285750" indent="-285750">
              <a:buClrTx/>
              <a:buFont typeface="Wingdings" panose="05000000000000000000" pitchFamily="2" charset="2"/>
              <a:buChar char="q"/>
            </a:pPr>
            <a:r>
              <a:rPr lang="es-ES_tradnl" sz="3800" b="1" u="sng" dirty="0" smtClean="0">
                <a:solidFill>
                  <a:srgbClr val="00B0F0"/>
                </a:solidFill>
              </a:rPr>
              <a:t>Consumo excesivo AL</a:t>
            </a:r>
            <a:r>
              <a:rPr lang="es-ES_tradnl" sz="3800" b="1" u="sng" dirty="0" smtClean="0"/>
              <a:t>COHOL</a:t>
            </a:r>
            <a:r>
              <a:rPr lang="es-ES_tradnl" sz="3800" dirty="0" smtClean="0">
                <a:solidFill>
                  <a:schemeClr val="bg1"/>
                </a:solidFill>
              </a:rPr>
              <a:t>:  cambios en  funciones cognitivas  y estructurales en el cerebro </a:t>
            </a:r>
          </a:p>
          <a:p>
            <a:pPr marL="285750" indent="-285750">
              <a:buClrTx/>
              <a:buFont typeface="Wingdings" panose="05000000000000000000" pitchFamily="2" charset="2"/>
              <a:buChar char="q"/>
            </a:pPr>
            <a:r>
              <a:rPr lang="es-ES_tradnl" sz="3800" b="1" u="sng" dirty="0" smtClean="0">
                <a:solidFill>
                  <a:srgbClr val="00B0F0"/>
                </a:solidFill>
              </a:rPr>
              <a:t>CEREBRO ADICTO</a:t>
            </a:r>
            <a:r>
              <a:rPr lang="es-ES_tradnl" sz="3800" b="1" u="sng" dirty="0" smtClean="0"/>
              <a:t>.</a:t>
            </a:r>
            <a:r>
              <a:rPr lang="es-ES_tradnl" sz="3800" dirty="0" smtClean="0">
                <a:solidFill>
                  <a:schemeClr val="bg1"/>
                </a:solidFill>
              </a:rPr>
              <a:t>  Proceso cerebral subyacente común :  </a:t>
            </a:r>
            <a:r>
              <a:rPr lang="es-ES_tradnl" sz="3800" i="1" dirty="0" smtClean="0">
                <a:solidFill>
                  <a:schemeClr val="bg1"/>
                </a:solidFill>
              </a:rPr>
              <a:t>juego, compras, sexo, tecnología, comida …………….</a:t>
            </a:r>
            <a:endParaRPr lang="es-ES_tradnl" sz="3800" b="1" u="sng" dirty="0" smtClean="0"/>
          </a:p>
          <a:p>
            <a:pPr>
              <a:buClrTx/>
            </a:pPr>
            <a:endParaRPr lang="es-ES_tradnl" sz="3200" b="1" u="sng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="" xmlns:p14="http://schemas.microsoft.com/office/powerpoint/2010/main" val="3437084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07504" y="0"/>
            <a:ext cx="8856984" cy="6858000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marL="285750" indent="-285750">
              <a:buClrTx/>
              <a:buFont typeface="Wingdings" panose="05000000000000000000" pitchFamily="2" charset="2"/>
              <a:buChar char="q"/>
            </a:pPr>
            <a:r>
              <a:rPr lang="es-ES_tradnl" sz="2000" b="1" u="sng" dirty="0" smtClean="0">
                <a:solidFill>
                  <a:srgbClr val="00B0F0"/>
                </a:solidFill>
              </a:rPr>
              <a:t>RESILIENCIA.    </a:t>
            </a:r>
            <a:r>
              <a:rPr lang="es-ES_tradnl" sz="2000" dirty="0" smtClean="0">
                <a:solidFill>
                  <a:schemeClr val="bg1"/>
                </a:solidFill>
              </a:rPr>
              <a:t>capacidad para adaptarse con éxito   al estrés, trauma o adversidad.</a:t>
            </a:r>
          </a:p>
          <a:p>
            <a:pPr marL="285750" indent="-285750">
              <a:buClrTx/>
              <a:buFont typeface="Wingdings" panose="05000000000000000000" pitchFamily="2" charset="2"/>
              <a:buChar char="ü"/>
            </a:pPr>
            <a:r>
              <a:rPr lang="es-ES_tradnl" sz="2000" b="1" dirty="0" smtClean="0">
                <a:solidFill>
                  <a:srgbClr val="FF0000"/>
                </a:solidFill>
              </a:rPr>
              <a:t>cierta exposición al estrés en la infancia, disminuye la presencia de una psicopatología posterior, produciría cambios cerebrales en respuesta a situaciones estresantes posteriores. </a:t>
            </a:r>
          </a:p>
          <a:p>
            <a:pPr marL="285750" indent="-285750">
              <a:buClrTx/>
              <a:buFont typeface="Wingdings" panose="05000000000000000000" pitchFamily="2" charset="2"/>
              <a:buChar char="ü"/>
            </a:pPr>
            <a:r>
              <a:rPr lang="es-ES_tradnl" sz="2000" b="1" dirty="0" smtClean="0">
                <a:solidFill>
                  <a:srgbClr val="FF0000"/>
                </a:solidFill>
              </a:rPr>
              <a:t>relación </a:t>
            </a:r>
            <a:r>
              <a:rPr lang="es-ES_tradnl" sz="2000" b="1" dirty="0">
                <a:solidFill>
                  <a:srgbClr val="FF0000"/>
                </a:solidFill>
              </a:rPr>
              <a:t>estrecha con adultos con competencia social y capacidad autorregulación serían protectores  en el desarrollo </a:t>
            </a:r>
          </a:p>
          <a:p>
            <a:pPr marL="285750" indent="-285750">
              <a:buClrTx/>
              <a:buFont typeface="Wingdings" panose="05000000000000000000" pitchFamily="2" charset="2"/>
              <a:buChar char="ü"/>
            </a:pPr>
            <a:r>
              <a:rPr lang="es-ES_tradnl" sz="2000" b="1" dirty="0" smtClean="0">
                <a:solidFill>
                  <a:schemeClr val="bg1"/>
                </a:solidFill>
              </a:rPr>
              <a:t>reevaluación:  </a:t>
            </a:r>
            <a:r>
              <a:rPr lang="es-ES_tradnl" sz="2000" dirty="0" smtClean="0">
                <a:solidFill>
                  <a:schemeClr val="bg1"/>
                </a:solidFill>
              </a:rPr>
              <a:t>reinterpretar el  significado de los estímulos negativos </a:t>
            </a:r>
          </a:p>
          <a:p>
            <a:pPr>
              <a:buClrTx/>
            </a:pPr>
            <a:endParaRPr lang="es-ES_tradnl" sz="2000" b="1" u="sng" dirty="0" smtClean="0"/>
          </a:p>
          <a:p>
            <a:pPr marL="285750" indent="-285750">
              <a:buClrTx/>
              <a:buFont typeface="Wingdings" panose="05000000000000000000" pitchFamily="2" charset="2"/>
              <a:buChar char="q"/>
            </a:pPr>
            <a:r>
              <a:rPr lang="es-ES_tradnl" sz="2000" b="1" u="sng" dirty="0" smtClean="0">
                <a:solidFill>
                  <a:srgbClr val="00B0F0"/>
                </a:solidFill>
              </a:rPr>
              <a:t>Efecto  PLACEBO  </a:t>
            </a:r>
            <a:r>
              <a:rPr lang="es-ES_tradnl" sz="2000" dirty="0" smtClean="0">
                <a:solidFill>
                  <a:srgbClr val="00B0F0"/>
                </a:solidFill>
              </a:rPr>
              <a:t>  </a:t>
            </a:r>
            <a:r>
              <a:rPr lang="es-ES_tradnl" sz="2000" b="1" u="sng" dirty="0" err="1" smtClean="0"/>
              <a:t>Reso.M</a:t>
            </a:r>
            <a:r>
              <a:rPr lang="es-ES_tradnl" sz="2000" b="1" u="sng" dirty="0" smtClean="0"/>
              <a:t>: </a:t>
            </a:r>
            <a:r>
              <a:rPr lang="es-ES_tradnl" sz="2000" dirty="0" smtClean="0">
                <a:solidFill>
                  <a:schemeClr val="bg1"/>
                </a:solidFill>
              </a:rPr>
              <a:t>se activan áreas ligadas a disminuir el dolor. </a:t>
            </a:r>
            <a:endParaRPr lang="es-ES_tradnl" sz="2000" b="1" u="sng" dirty="0" smtClean="0"/>
          </a:p>
          <a:p>
            <a:pPr marL="285750" indent="-285750">
              <a:buClrTx/>
              <a:buFont typeface="Wingdings" panose="05000000000000000000" pitchFamily="2" charset="2"/>
              <a:buChar char="q"/>
            </a:pPr>
            <a:r>
              <a:rPr lang="es-ES_tradnl" sz="2000" b="1" u="sng" dirty="0" smtClean="0">
                <a:solidFill>
                  <a:srgbClr val="00B0F0"/>
                </a:solidFill>
              </a:rPr>
              <a:t>CEREBRO  ALTRUISTA </a:t>
            </a:r>
            <a:r>
              <a:rPr lang="es-ES_tradnl" sz="2000" dirty="0" smtClean="0">
                <a:solidFill>
                  <a:srgbClr val="00B0F0"/>
                </a:solidFill>
              </a:rPr>
              <a:t>   </a:t>
            </a:r>
          </a:p>
          <a:p>
            <a:pPr marL="285750" indent="-285750">
              <a:buClrTx/>
              <a:buFontTx/>
              <a:buChar char="-"/>
            </a:pPr>
            <a:r>
              <a:rPr lang="es-ES_tradnl" sz="2000" b="1" dirty="0" smtClean="0">
                <a:solidFill>
                  <a:schemeClr val="bg1"/>
                </a:solidFill>
              </a:rPr>
              <a:t>Bases biológicas son filogenéticamente muy antiguas </a:t>
            </a:r>
          </a:p>
          <a:p>
            <a:pPr marL="285750" indent="-285750">
              <a:buClrTx/>
              <a:buFontTx/>
              <a:buChar char="-"/>
            </a:pPr>
            <a:r>
              <a:rPr lang="es-ES_tradnl" sz="2000" b="1" dirty="0">
                <a:solidFill>
                  <a:schemeClr val="bg1"/>
                </a:solidFill>
              </a:rPr>
              <a:t> </a:t>
            </a:r>
            <a:r>
              <a:rPr lang="es-ES_tradnl" sz="2000" b="1" dirty="0" smtClean="0">
                <a:solidFill>
                  <a:schemeClr val="bg1"/>
                </a:solidFill>
              </a:rPr>
              <a:t>reputación : cooperar invertimos en reputación que traerá beneficios futuros </a:t>
            </a:r>
          </a:p>
          <a:p>
            <a:pPr marL="285750" indent="-285750">
              <a:buClrTx/>
              <a:buFontTx/>
              <a:buChar char="-"/>
            </a:pPr>
            <a:r>
              <a:rPr lang="es-ES_tradnl" sz="2000" b="1" dirty="0">
                <a:solidFill>
                  <a:schemeClr val="bg1"/>
                </a:solidFill>
              </a:rPr>
              <a:t> </a:t>
            </a:r>
            <a:r>
              <a:rPr lang="es-ES_tradnl" sz="2000" b="1" dirty="0" smtClean="0">
                <a:solidFill>
                  <a:schemeClr val="bg1"/>
                </a:solidFill>
              </a:rPr>
              <a:t>cooperación humana activa áreas asociadas a la recompensa y el placer. </a:t>
            </a:r>
          </a:p>
          <a:p>
            <a:pPr marL="285750" indent="-285750">
              <a:buClrTx/>
              <a:buFontTx/>
              <a:buChar char="-"/>
            </a:pPr>
            <a:endParaRPr lang="es-ES_tradnl" sz="2000" b="1" dirty="0" smtClean="0">
              <a:solidFill>
                <a:schemeClr val="bg1"/>
              </a:solidFill>
            </a:endParaRPr>
          </a:p>
          <a:p>
            <a:pPr marL="285750" indent="-285750">
              <a:buClrTx/>
              <a:buFontTx/>
              <a:buChar char="-"/>
            </a:pPr>
            <a:r>
              <a:rPr lang="es-ES_tradnl" sz="2000" dirty="0"/>
              <a:t> </a:t>
            </a:r>
            <a:endParaRPr lang="es-ES_tradnl" sz="2000" dirty="0" smtClean="0"/>
          </a:p>
          <a:p>
            <a:endParaRPr lang="es-ES" sz="2000" dirty="0"/>
          </a:p>
        </p:txBody>
      </p:sp>
    </p:spTree>
    <p:extLst>
      <p:ext uri="{BB962C8B-B14F-4D97-AF65-F5344CB8AC3E}">
        <p14:creationId xmlns="" xmlns:p14="http://schemas.microsoft.com/office/powerpoint/2010/main" val="3373264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texto 6"/>
          <p:cNvSpPr>
            <a:spLocks noGrp="1"/>
          </p:cNvSpPr>
          <p:nvPr>
            <p:ph type="body" idx="1"/>
          </p:nvPr>
        </p:nvSpPr>
        <p:spPr>
          <a:xfrm>
            <a:off x="1331638" y="14988"/>
            <a:ext cx="6402467" cy="432048"/>
          </a:xfrm>
          <a:solidFill>
            <a:schemeClr val="tx2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txBody>
          <a:bodyPr>
            <a:normAutofit fontScale="25000" lnSpcReduction="20000"/>
          </a:bodyPr>
          <a:lstStyle/>
          <a:p>
            <a:pPr algn="ctr"/>
            <a:r>
              <a:rPr lang="es-ES" sz="9600" b="1" dirty="0" smtClean="0"/>
              <a:t>CAPÍTULO 4. MENTE   EN  FORMA   </a:t>
            </a:r>
            <a:endParaRPr lang="es-ES" sz="9600" b="1" dirty="0"/>
          </a:p>
          <a:p>
            <a:pPr algn="ctr"/>
            <a:r>
              <a:rPr lang="es-ES_tradnl" sz="5900" b="1" dirty="0" smtClean="0"/>
              <a:t> </a:t>
            </a:r>
            <a:endParaRPr lang="es-ES" sz="3200" b="1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533400" y="1981199"/>
            <a:ext cx="7855024" cy="439689"/>
          </a:xfrm>
        </p:spPr>
        <p:txBody>
          <a:bodyPr>
            <a:normAutofit fontScale="90000"/>
          </a:bodyPr>
          <a:lstStyle/>
          <a:p>
            <a:r>
              <a:rPr lang="es-ES_tradnl" cap="none" dirty="0" smtClean="0"/>
              <a:t/>
            </a:r>
            <a:br>
              <a:rPr lang="es-ES_tradnl" cap="none" dirty="0" smtClean="0"/>
            </a:br>
            <a:r>
              <a:rPr lang="es-ES_tradnl" cap="none" dirty="0"/>
              <a:t/>
            </a:r>
            <a:br>
              <a:rPr lang="es-ES_tradnl" cap="none" dirty="0"/>
            </a:br>
            <a:r>
              <a:rPr lang="es-ES_tradnl" cap="none" dirty="0" smtClean="0"/>
              <a:t/>
            </a:r>
            <a:br>
              <a:rPr lang="es-ES_tradnl" cap="none" dirty="0" smtClean="0"/>
            </a:br>
            <a:r>
              <a:rPr lang="es-ES_tradnl" cap="none" dirty="0"/>
              <a:t/>
            </a:r>
            <a:br>
              <a:rPr lang="es-ES_tradnl" cap="none" dirty="0"/>
            </a:br>
            <a:r>
              <a:rPr lang="es-ES_tradnl" cap="none" dirty="0" smtClean="0"/>
              <a:t/>
            </a:r>
            <a:br>
              <a:rPr lang="es-ES_tradnl" cap="none" dirty="0" smtClean="0"/>
            </a:br>
            <a:endParaRPr lang="es-ES" dirty="0"/>
          </a:p>
        </p:txBody>
      </p:sp>
      <p:sp>
        <p:nvSpPr>
          <p:cNvPr id="4" name="Rectángulo 3"/>
          <p:cNvSpPr/>
          <p:nvPr/>
        </p:nvSpPr>
        <p:spPr>
          <a:xfrm>
            <a:off x="0" y="438503"/>
            <a:ext cx="9065744" cy="8009885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endParaRPr lang="es-ES_tradnl" sz="800" b="1" dirty="0" smtClean="0"/>
          </a:p>
          <a:p>
            <a:pPr marL="285750" indent="-285750">
              <a:lnSpc>
                <a:spcPct val="150000"/>
              </a:lnSpc>
              <a:buFont typeface="Symbol" panose="05050102010706020507" pitchFamily="18" charset="2"/>
              <a:buChar char=""/>
            </a:pPr>
            <a:r>
              <a:rPr lang="es-ES_tradnl" sz="2000" b="1" u="sng" dirty="0" smtClean="0">
                <a:solidFill>
                  <a:srgbClr val="FFFF00"/>
                </a:solidFill>
              </a:rPr>
              <a:t>EJERCICIO FÍSICO </a:t>
            </a:r>
            <a:r>
              <a:rPr lang="es-ES_tradnl" sz="2000" b="1" u="sng" dirty="0" smtClean="0"/>
              <a:t>: </a:t>
            </a:r>
            <a:r>
              <a:rPr lang="es-ES_tradnl" sz="2000" b="1" u="sng" dirty="0" smtClean="0">
                <a:solidFill>
                  <a:srgbClr val="FFFF00"/>
                </a:solidFill>
              </a:rPr>
              <a:t>NUNCA ES DEMASIADO TARDE 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s-ES_tradnl" b="1" dirty="0" smtClean="0"/>
              <a:t>activación de </a:t>
            </a:r>
            <a:r>
              <a:rPr lang="es-ES_tradnl" b="1" i="1" u="sng" dirty="0" smtClean="0"/>
              <a:t>cascadas moleculares de enzimas  </a:t>
            </a:r>
            <a:r>
              <a:rPr lang="es-ES_tradnl" b="1" dirty="0" smtClean="0"/>
              <a:t>que favorecen la depuración de depósitos tóxicos de nuestro cerebro .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s-ES_tradnl" b="1" dirty="0" smtClean="0"/>
              <a:t>conexión cerebro otros aparatos 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endParaRPr lang="es-ES_tradnl" b="1" dirty="0" smtClean="0"/>
          </a:p>
          <a:p>
            <a:pPr marL="285750" indent="-285750">
              <a:lnSpc>
                <a:spcPct val="150000"/>
              </a:lnSpc>
              <a:buFont typeface="Symbol" panose="05050102010706020507" pitchFamily="18" charset="2"/>
              <a:buChar char=""/>
            </a:pPr>
            <a:r>
              <a:rPr lang="es-ES_tradnl" sz="2000" b="1" u="sng" dirty="0" smtClean="0">
                <a:solidFill>
                  <a:srgbClr val="FFFF00"/>
                </a:solidFill>
              </a:rPr>
              <a:t>ALIMENTACIÓN : </a:t>
            </a:r>
            <a:r>
              <a:rPr lang="es-ES_tradnl" b="1" u="sng" dirty="0" smtClean="0">
                <a:solidFill>
                  <a:srgbClr val="FFFF00"/>
                </a:solidFill>
              </a:rPr>
              <a:t>EL CEREBRO SE VE AFECTADO POR  LO QUE COMEMOS 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s-ES_tradnl" b="1" dirty="0" smtClean="0"/>
              <a:t>alimentos que  influyen en el correcto funcionamiento del cerebro </a:t>
            </a:r>
          </a:p>
          <a:p>
            <a:pPr algn="ctr">
              <a:lnSpc>
                <a:spcPct val="150000"/>
              </a:lnSpc>
            </a:pPr>
            <a:r>
              <a:rPr lang="es-ES_tradnl" b="1" i="1" u="sng" dirty="0" smtClean="0"/>
              <a:t>Dieta mediterránea: </a:t>
            </a:r>
            <a:r>
              <a:rPr lang="es-ES_tradnl" i="1" u="sng" dirty="0" smtClean="0"/>
              <a:t>Cereales, legumbres, frutas, hortalizas, </a:t>
            </a:r>
            <a:r>
              <a:rPr lang="es-ES_tradnl" i="1" u="sng" dirty="0" err="1" smtClean="0"/>
              <a:t>aceote</a:t>
            </a:r>
            <a:r>
              <a:rPr lang="es-ES_tradnl" i="1" u="sng" dirty="0" smtClean="0"/>
              <a:t>, frutos secos, 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endParaRPr lang="es-ES_tradnl" b="1" u="sng" dirty="0" smtClean="0">
              <a:solidFill>
                <a:srgbClr val="FFFF00"/>
              </a:solidFill>
            </a:endParaRPr>
          </a:p>
          <a:p>
            <a:pPr marL="285750" indent="-285750">
              <a:lnSpc>
                <a:spcPct val="150000"/>
              </a:lnSpc>
              <a:buFont typeface="Symbol" panose="05050102010706020507" pitchFamily="18" charset="2"/>
              <a:buChar char=""/>
            </a:pPr>
            <a:r>
              <a:rPr lang="es-ES_tradnl" sz="2000" b="1" u="sng" dirty="0" smtClean="0">
                <a:solidFill>
                  <a:srgbClr val="FFFF00"/>
                </a:solidFill>
              </a:rPr>
              <a:t>ESTIMULACIÓN  COGNITIVA. NO TODAS LAS FUNCIONES COGNITIVAS SUFREN  DE LA MISMA FORMA EL PASO DEL TIEMPO 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ES_tradnl" sz="2000" dirty="0"/>
              <a:t> </a:t>
            </a:r>
            <a:r>
              <a:rPr lang="es-ES_tradnl" sz="2000" b="1" dirty="0" smtClean="0"/>
              <a:t>Velocidad de procesamiento y memoria anterógrada, afectadas. 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ES_tradnl" sz="2000" dirty="0"/>
              <a:t> </a:t>
            </a:r>
            <a:r>
              <a:rPr lang="es-ES_tradnl" sz="2000" dirty="0" smtClean="0"/>
              <a:t>atención, memoria procedimental y memoria </a:t>
            </a:r>
            <a:r>
              <a:rPr lang="es-ES_tradnl" sz="2000" dirty="0" err="1" smtClean="0"/>
              <a:t>retrógada</a:t>
            </a:r>
            <a:r>
              <a:rPr lang="es-ES_tradnl" sz="2000" dirty="0" smtClean="0"/>
              <a:t> no suelen verse afectadas. </a:t>
            </a:r>
          </a:p>
          <a:p>
            <a:pPr>
              <a:lnSpc>
                <a:spcPct val="150000"/>
              </a:lnSpc>
            </a:pPr>
            <a:endParaRPr lang="es-ES_tradnl" b="1" u="sng" dirty="0" smtClean="0">
              <a:solidFill>
                <a:srgbClr val="FFFF00"/>
              </a:solidFill>
            </a:endParaRPr>
          </a:p>
          <a:p>
            <a:pPr>
              <a:lnSpc>
                <a:spcPct val="150000"/>
              </a:lnSpc>
            </a:pPr>
            <a:endParaRPr lang="es-ES_tradnl" sz="1100" dirty="0" smtClean="0"/>
          </a:p>
          <a:p>
            <a:pPr>
              <a:lnSpc>
                <a:spcPct val="150000"/>
              </a:lnSpc>
            </a:pPr>
            <a:endParaRPr lang="es-ES_tradnl" sz="1100" dirty="0"/>
          </a:p>
          <a:p>
            <a:pPr>
              <a:lnSpc>
                <a:spcPct val="150000"/>
              </a:lnSpc>
            </a:pPr>
            <a:endParaRPr lang="es-ES_tradnl" sz="1100" dirty="0" smtClean="0"/>
          </a:p>
          <a:p>
            <a:pPr marL="285750" indent="-285750">
              <a:lnSpc>
                <a:spcPct val="150000"/>
              </a:lnSpc>
              <a:buFont typeface="Symbol" panose="05050102010706020507" pitchFamily="18" charset="2"/>
              <a:buChar char=""/>
            </a:pPr>
            <a:endParaRPr lang="es-ES_tradnl" b="1" u="sng" dirty="0" smtClean="0"/>
          </a:p>
        </p:txBody>
      </p:sp>
    </p:spTree>
    <p:extLst>
      <p:ext uri="{BB962C8B-B14F-4D97-AF65-F5344CB8AC3E}">
        <p14:creationId xmlns="" xmlns:p14="http://schemas.microsoft.com/office/powerpoint/2010/main" val="3803849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texto 6"/>
          <p:cNvSpPr>
            <a:spLocks noGrp="1"/>
          </p:cNvSpPr>
          <p:nvPr>
            <p:ph type="body" idx="1"/>
          </p:nvPr>
        </p:nvSpPr>
        <p:spPr>
          <a:xfrm>
            <a:off x="1331638" y="14988"/>
            <a:ext cx="6402467" cy="432048"/>
          </a:xfrm>
          <a:solidFill>
            <a:schemeClr val="tx2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txBody>
          <a:bodyPr>
            <a:normAutofit fontScale="25000" lnSpcReduction="20000"/>
          </a:bodyPr>
          <a:lstStyle/>
          <a:p>
            <a:pPr algn="ctr"/>
            <a:r>
              <a:rPr lang="es-ES" sz="9600" b="1" dirty="0" smtClean="0"/>
              <a:t>CAPÍTULO 4. MENTE   EN  FORMA   </a:t>
            </a:r>
            <a:endParaRPr lang="es-ES" sz="9600" b="1" dirty="0"/>
          </a:p>
          <a:p>
            <a:pPr algn="ctr"/>
            <a:r>
              <a:rPr lang="es-ES_tradnl" sz="5900" b="1" dirty="0" smtClean="0"/>
              <a:t> </a:t>
            </a:r>
            <a:endParaRPr lang="es-ES" sz="3200" b="1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533400" y="1981199"/>
            <a:ext cx="7855024" cy="439689"/>
          </a:xfrm>
        </p:spPr>
        <p:txBody>
          <a:bodyPr>
            <a:normAutofit fontScale="90000"/>
          </a:bodyPr>
          <a:lstStyle/>
          <a:p>
            <a:r>
              <a:rPr lang="es-ES_tradnl" cap="none" dirty="0" smtClean="0"/>
              <a:t/>
            </a:r>
            <a:br>
              <a:rPr lang="es-ES_tradnl" cap="none" dirty="0" smtClean="0"/>
            </a:br>
            <a:r>
              <a:rPr lang="es-ES_tradnl" cap="none" dirty="0"/>
              <a:t/>
            </a:r>
            <a:br>
              <a:rPr lang="es-ES_tradnl" cap="none" dirty="0"/>
            </a:br>
            <a:r>
              <a:rPr lang="es-ES_tradnl" cap="none" dirty="0" smtClean="0"/>
              <a:t/>
            </a:r>
            <a:br>
              <a:rPr lang="es-ES_tradnl" cap="none" dirty="0" smtClean="0"/>
            </a:br>
            <a:r>
              <a:rPr lang="es-ES_tradnl" cap="none" dirty="0"/>
              <a:t/>
            </a:r>
            <a:br>
              <a:rPr lang="es-ES_tradnl" cap="none" dirty="0"/>
            </a:br>
            <a:r>
              <a:rPr lang="es-ES_tradnl" cap="none" dirty="0" smtClean="0"/>
              <a:t/>
            </a:r>
            <a:br>
              <a:rPr lang="es-ES_tradnl" cap="none" dirty="0" smtClean="0"/>
            </a:br>
            <a:endParaRPr lang="es-ES" dirty="0"/>
          </a:p>
        </p:txBody>
      </p:sp>
      <p:sp>
        <p:nvSpPr>
          <p:cNvPr id="4" name="Rectángulo 3"/>
          <p:cNvSpPr/>
          <p:nvPr/>
        </p:nvSpPr>
        <p:spPr>
          <a:xfrm>
            <a:off x="-71960" y="548680"/>
            <a:ext cx="9065744" cy="7779053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endParaRPr lang="es-ES_tradnl" sz="800" b="1" u="sng" dirty="0" smtClean="0">
              <a:solidFill>
                <a:srgbClr val="FFFF00"/>
              </a:solidFill>
            </a:endParaRPr>
          </a:p>
          <a:p>
            <a:pPr marL="285750" indent="-285750">
              <a:lnSpc>
                <a:spcPct val="150000"/>
              </a:lnSpc>
              <a:buFont typeface="Symbol" panose="05050102010706020507" pitchFamily="18" charset="2"/>
              <a:buChar char=""/>
            </a:pPr>
            <a:r>
              <a:rPr lang="es-ES_tradnl" sz="2000" b="1" u="sng" dirty="0" smtClean="0">
                <a:solidFill>
                  <a:srgbClr val="FFFF00"/>
                </a:solidFill>
              </a:rPr>
              <a:t>AJEDREZ :</a:t>
            </a:r>
            <a:r>
              <a:rPr lang="es-ES_tradnl" b="1" u="sng" dirty="0" smtClean="0">
                <a:solidFill>
                  <a:srgbClr val="FFFF00"/>
                </a:solidFill>
              </a:rPr>
              <a:t> EL CEREBRO PUEDE ENTRENARSE Y ELLO NOS PROTEGE DEL DETERIORO COGNITIVO 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ES_tradnl" b="1" dirty="0" smtClean="0"/>
              <a:t>el estímulo como prevención del deterioro cognitivo </a:t>
            </a:r>
          </a:p>
          <a:p>
            <a:pPr>
              <a:lnSpc>
                <a:spcPct val="150000"/>
              </a:lnSpc>
            </a:pPr>
            <a:endParaRPr lang="es-ES_tradnl" b="1" dirty="0" smtClean="0"/>
          </a:p>
          <a:p>
            <a:pPr marL="285750" indent="-285750">
              <a:lnSpc>
                <a:spcPct val="150000"/>
              </a:lnSpc>
              <a:buFont typeface="Symbol" panose="05050102010706020507" pitchFamily="18" charset="2"/>
              <a:buChar char=""/>
            </a:pPr>
            <a:r>
              <a:rPr lang="es-ES_tradnl" sz="2000" b="1" u="sng" dirty="0">
                <a:solidFill>
                  <a:srgbClr val="FFFF00"/>
                </a:solidFill>
              </a:rPr>
              <a:t> </a:t>
            </a:r>
            <a:r>
              <a:rPr lang="es-ES_tradnl" sz="2000" b="1" u="sng" dirty="0" smtClean="0">
                <a:solidFill>
                  <a:srgbClr val="FFFF00"/>
                </a:solidFill>
              </a:rPr>
              <a:t>MEDITACIÓN </a:t>
            </a:r>
            <a:r>
              <a:rPr lang="es-ES_tradnl" b="1" u="sng" dirty="0" smtClean="0">
                <a:solidFill>
                  <a:srgbClr val="FFFF00"/>
                </a:solidFill>
              </a:rPr>
              <a:t>:</a:t>
            </a:r>
            <a:r>
              <a:rPr lang="es-ES_tradnl" b="1" dirty="0" smtClean="0">
                <a:solidFill>
                  <a:srgbClr val="FFFF00"/>
                </a:solidFill>
              </a:rPr>
              <a:t>  </a:t>
            </a:r>
            <a:r>
              <a:rPr lang="es-ES_tradnl" b="1" dirty="0"/>
              <a:t>e</a:t>
            </a:r>
            <a:r>
              <a:rPr lang="es-ES_tradnl" b="1" dirty="0" smtClean="0"/>
              <a:t>stimula </a:t>
            </a:r>
            <a:r>
              <a:rPr lang="es-ES_tradnl" b="1" i="1" u="sng" dirty="0" smtClean="0"/>
              <a:t>áreas de corteza prefrontal </a:t>
            </a:r>
            <a:r>
              <a:rPr lang="es-ES_tradnl" b="1" dirty="0" smtClean="0"/>
              <a:t>y  disminuye actividad de </a:t>
            </a:r>
            <a:r>
              <a:rPr lang="es-ES_tradnl" b="1" i="1" u="sng" dirty="0" smtClean="0"/>
              <a:t>áreas asociadas con emociones  negativas. </a:t>
            </a:r>
          </a:p>
          <a:p>
            <a:pPr>
              <a:lnSpc>
                <a:spcPct val="150000"/>
              </a:lnSpc>
            </a:pPr>
            <a:endParaRPr lang="es-ES_tradnl" b="1" i="1" u="sng" dirty="0" smtClean="0"/>
          </a:p>
          <a:p>
            <a:pPr marL="285750" indent="-285750">
              <a:lnSpc>
                <a:spcPct val="150000"/>
              </a:lnSpc>
              <a:buFont typeface="Symbol" panose="05050102010706020507" pitchFamily="18" charset="2"/>
              <a:buChar char=""/>
            </a:pPr>
            <a:r>
              <a:rPr lang="es-ES_tradnl" b="1" u="sng" dirty="0">
                <a:solidFill>
                  <a:srgbClr val="FFFF00"/>
                </a:solidFill>
              </a:rPr>
              <a:t> </a:t>
            </a:r>
            <a:r>
              <a:rPr lang="es-ES_tradnl" sz="2000" b="1" u="sng" dirty="0" smtClean="0">
                <a:solidFill>
                  <a:srgbClr val="FFFF00"/>
                </a:solidFill>
              </a:rPr>
              <a:t>SUEÑO : DORMIR  PARA ESTAR  DESPIERTO 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ES_tradnl" b="1" dirty="0">
                <a:solidFill>
                  <a:srgbClr val="FFFF00"/>
                </a:solidFill>
              </a:rPr>
              <a:t> </a:t>
            </a:r>
            <a:r>
              <a:rPr lang="es-ES_tradnl" b="1" dirty="0" smtClean="0"/>
              <a:t>funciones cerebrales: 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ES_tradnl" b="1" dirty="0" smtClean="0"/>
              <a:t>ciclo sueño-vigilia se autorregula espontáneamente, tiende al equilibrio 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ES_tradnl" b="1" dirty="0" smtClean="0"/>
              <a:t>Demandas culturales contribuyen a perderlo</a:t>
            </a:r>
          </a:p>
          <a:p>
            <a:pPr lvl="1">
              <a:lnSpc>
                <a:spcPct val="150000"/>
              </a:lnSpc>
            </a:pPr>
            <a:endParaRPr lang="es-ES_tradnl" b="1" dirty="0" smtClean="0"/>
          </a:p>
          <a:p>
            <a:pPr marL="285750" indent="-285750">
              <a:lnSpc>
                <a:spcPct val="150000"/>
              </a:lnSpc>
              <a:buFont typeface="Symbol" panose="05050102010706020507" pitchFamily="18" charset="2"/>
              <a:buChar char=""/>
            </a:pPr>
            <a:r>
              <a:rPr lang="es-ES_tradnl" sz="2000" b="1" dirty="0">
                <a:solidFill>
                  <a:srgbClr val="FFFF00"/>
                </a:solidFill>
              </a:rPr>
              <a:t> </a:t>
            </a:r>
            <a:r>
              <a:rPr lang="es-ES_tradnl" sz="2000" b="1" u="sng" dirty="0" smtClean="0">
                <a:solidFill>
                  <a:srgbClr val="FFFF00"/>
                </a:solidFill>
              </a:rPr>
              <a:t>VIDA SOCIAL ACTIVA : </a:t>
            </a:r>
            <a:r>
              <a:rPr lang="es-ES_tradnl" b="1" dirty="0" smtClean="0"/>
              <a:t>estar conectado socialmente protege contra  el deterioro  cognitivo </a:t>
            </a:r>
          </a:p>
          <a:p>
            <a:pPr>
              <a:lnSpc>
                <a:spcPct val="150000"/>
              </a:lnSpc>
            </a:pPr>
            <a:endParaRPr lang="es-ES_tradnl" sz="1100" dirty="0" smtClean="0"/>
          </a:p>
          <a:p>
            <a:pPr marL="285750" indent="-285750">
              <a:lnSpc>
                <a:spcPct val="150000"/>
              </a:lnSpc>
              <a:buFont typeface="Symbol" panose="05050102010706020507" pitchFamily="18" charset="2"/>
              <a:buChar char=""/>
            </a:pPr>
            <a:endParaRPr lang="es-ES_tradnl" b="1" u="sng" dirty="0" smtClean="0"/>
          </a:p>
          <a:p>
            <a:pPr>
              <a:lnSpc>
                <a:spcPct val="150000"/>
              </a:lnSpc>
            </a:pPr>
            <a:endParaRPr lang="es-ES_tradnl" b="1" u="sng" dirty="0"/>
          </a:p>
          <a:p>
            <a:pPr marL="285750" indent="-285750">
              <a:lnSpc>
                <a:spcPct val="150000"/>
              </a:lnSpc>
              <a:buFont typeface="Symbol" panose="05050102010706020507" pitchFamily="18" charset="2"/>
              <a:buChar char=""/>
            </a:pPr>
            <a:endParaRPr lang="es-ES_tradnl" b="1" u="sng" dirty="0" smtClean="0"/>
          </a:p>
        </p:txBody>
      </p:sp>
    </p:spTree>
    <p:extLst>
      <p:ext uri="{BB962C8B-B14F-4D97-AF65-F5344CB8AC3E}">
        <p14:creationId xmlns="" xmlns:p14="http://schemas.microsoft.com/office/powerpoint/2010/main" val="2466345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texto 6"/>
          <p:cNvSpPr>
            <a:spLocks noGrp="1"/>
          </p:cNvSpPr>
          <p:nvPr>
            <p:ph type="body" idx="1"/>
          </p:nvPr>
        </p:nvSpPr>
        <p:spPr>
          <a:xfrm>
            <a:off x="1259678" y="188640"/>
            <a:ext cx="6402467" cy="648072"/>
          </a:xfrm>
          <a:solidFill>
            <a:schemeClr val="tx2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algn="ctr"/>
            <a:r>
              <a:rPr lang="es-ES_tradnl" sz="3200" b="1" dirty="0" smtClean="0"/>
              <a:t>Introducción </a:t>
            </a:r>
            <a:endParaRPr lang="es-ES" sz="3200" b="1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533400" y="1981199"/>
            <a:ext cx="7855024" cy="439689"/>
          </a:xfrm>
        </p:spPr>
        <p:txBody>
          <a:bodyPr>
            <a:normAutofit fontScale="90000"/>
          </a:bodyPr>
          <a:lstStyle/>
          <a:p>
            <a:r>
              <a:rPr lang="es-ES_tradnl" cap="none" dirty="0" smtClean="0"/>
              <a:t/>
            </a:r>
            <a:br>
              <a:rPr lang="es-ES_tradnl" cap="none" dirty="0" smtClean="0"/>
            </a:br>
            <a:r>
              <a:rPr lang="es-ES_tradnl" cap="none" dirty="0"/>
              <a:t/>
            </a:r>
            <a:br>
              <a:rPr lang="es-ES_tradnl" cap="none" dirty="0"/>
            </a:br>
            <a:r>
              <a:rPr lang="es-ES_tradnl" cap="none" dirty="0" smtClean="0"/>
              <a:t/>
            </a:r>
            <a:br>
              <a:rPr lang="es-ES_tradnl" cap="none" dirty="0" smtClean="0"/>
            </a:br>
            <a:r>
              <a:rPr lang="es-ES_tradnl" cap="none" dirty="0"/>
              <a:t/>
            </a:r>
            <a:br>
              <a:rPr lang="es-ES_tradnl" cap="none" dirty="0"/>
            </a:br>
            <a:r>
              <a:rPr lang="es-ES_tradnl" cap="none" dirty="0" smtClean="0"/>
              <a:t/>
            </a:r>
            <a:br>
              <a:rPr lang="es-ES_tradnl" cap="none" dirty="0" smtClean="0"/>
            </a:br>
            <a:endParaRPr lang="es-ES" dirty="0"/>
          </a:p>
        </p:txBody>
      </p:sp>
      <p:sp>
        <p:nvSpPr>
          <p:cNvPr id="4" name="Rectángulo 3"/>
          <p:cNvSpPr/>
          <p:nvPr/>
        </p:nvSpPr>
        <p:spPr>
          <a:xfrm>
            <a:off x="107504" y="1090835"/>
            <a:ext cx="8712968" cy="6878806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Symbol" panose="05050102010706020507" pitchFamily="18" charset="2"/>
              <a:buChar char=""/>
            </a:pPr>
            <a:r>
              <a:rPr lang="es-ES_tradnl" b="1" dirty="0" smtClean="0"/>
              <a:t>  Las  </a:t>
            </a:r>
            <a:r>
              <a:rPr lang="es-ES_tradnl" b="1" dirty="0"/>
              <a:t>Emociones  Nos Hacen Humanos </a:t>
            </a:r>
            <a:br>
              <a:rPr lang="es-ES_tradnl" b="1" dirty="0"/>
            </a:br>
            <a:endParaRPr lang="es-ES_tradnl" b="1" dirty="0" smtClean="0"/>
          </a:p>
          <a:p>
            <a:pPr marL="285750" indent="-285750">
              <a:lnSpc>
                <a:spcPct val="150000"/>
              </a:lnSpc>
              <a:buFont typeface="Symbol" panose="05050102010706020507" pitchFamily="18" charset="2"/>
              <a:buChar char=""/>
            </a:pPr>
            <a:r>
              <a:rPr lang="es-ES_tradnl" b="1" dirty="0" smtClean="0"/>
              <a:t>  </a:t>
            </a:r>
            <a:r>
              <a:rPr lang="es-ES_tradnl" b="1" u="sng" dirty="0" smtClean="0"/>
              <a:t>La  </a:t>
            </a:r>
            <a:r>
              <a:rPr lang="es-ES_tradnl" b="1" u="sng" dirty="0"/>
              <a:t>emoción es un proceso </a:t>
            </a:r>
            <a:r>
              <a:rPr lang="es-ES_tradnl" b="1" dirty="0"/>
              <a:t>influenciado por  </a:t>
            </a:r>
            <a:r>
              <a:rPr lang="es-ES_tradnl" b="1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nuestro  pasado evolutivo </a:t>
            </a:r>
            <a:r>
              <a:rPr lang="es-ES_tradnl" b="1" dirty="0">
                <a:solidFill>
                  <a:srgbClr val="FFC000"/>
                </a:solidFill>
              </a:rPr>
              <a:t>y </a:t>
            </a:r>
            <a:r>
              <a:rPr lang="es-ES_tradnl" b="1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persona</a:t>
            </a:r>
            <a:r>
              <a:rPr lang="es-ES_tradnl" b="1" i="1" dirty="0">
                <a:solidFill>
                  <a:srgbClr val="FFC000"/>
                </a:solidFill>
              </a:rPr>
              <a:t>l</a:t>
            </a:r>
            <a:r>
              <a:rPr lang="es-ES_tradnl" b="1" dirty="0">
                <a:solidFill>
                  <a:srgbClr val="FFC000"/>
                </a:solidFill>
              </a:rPr>
              <a:t> </a:t>
            </a:r>
            <a:r>
              <a:rPr lang="es-ES_tradnl" b="1" dirty="0"/>
              <a:t> que desata cambios </a:t>
            </a:r>
            <a:r>
              <a:rPr lang="es-ES_tradnl" b="1" dirty="0" smtClean="0"/>
              <a:t>fisiológicos </a:t>
            </a:r>
            <a:r>
              <a:rPr lang="es-ES_tradnl" b="1" dirty="0"/>
              <a:t>y comportamentales claves para nuestra </a:t>
            </a:r>
            <a:r>
              <a:rPr lang="es-ES_tradnl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supervivencia.  </a:t>
            </a:r>
            <a:endParaRPr lang="es-ES_tradnl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lnSpc>
                <a:spcPct val="150000"/>
              </a:lnSpc>
              <a:buFont typeface="Symbol" panose="05050102010706020507" pitchFamily="18" charset="2"/>
              <a:buChar char=""/>
            </a:pPr>
            <a:endParaRPr lang="es-ES_tradnl" b="1" dirty="0" smtClean="0"/>
          </a:p>
          <a:p>
            <a:pPr marL="285750" indent="-285750">
              <a:lnSpc>
                <a:spcPct val="150000"/>
              </a:lnSpc>
              <a:buFont typeface="Symbol" panose="05050102010706020507" pitchFamily="18" charset="2"/>
              <a:buChar char=""/>
            </a:pPr>
            <a:r>
              <a:rPr lang="es-ES_tradnl" b="1" dirty="0" smtClean="0"/>
              <a:t>  </a:t>
            </a:r>
            <a:r>
              <a:rPr lang="es-ES_tradnl" b="1" u="sng" dirty="0" smtClean="0"/>
              <a:t>EMOCIONES BÁSICAS  </a:t>
            </a:r>
            <a:r>
              <a:rPr lang="es-ES_tradnl" b="1" dirty="0" smtClean="0"/>
              <a:t>son innatas y comunes a diferentes culturas. </a:t>
            </a:r>
            <a:r>
              <a:rPr lang="es-ES_tradnl" b="1" dirty="0" smtClean="0">
                <a:solidFill>
                  <a:srgbClr val="FF0000"/>
                </a:solidFill>
              </a:rPr>
              <a:t>(ciegos)</a:t>
            </a:r>
          </a:p>
          <a:p>
            <a:pPr marL="285750" indent="-285750">
              <a:lnSpc>
                <a:spcPct val="150000"/>
              </a:lnSpc>
              <a:buFont typeface="Symbol" panose="05050102010706020507" pitchFamily="18" charset="2"/>
              <a:buChar char=""/>
            </a:pPr>
            <a:endParaRPr lang="es-ES_tradnl" dirty="0"/>
          </a:p>
          <a:p>
            <a:pPr marL="285750" indent="-285750">
              <a:lnSpc>
                <a:spcPct val="150000"/>
              </a:lnSpc>
              <a:buFont typeface="Symbol" panose="05050102010706020507" pitchFamily="18" charset="2"/>
              <a:buChar char=""/>
            </a:pPr>
            <a:r>
              <a:rPr lang="es-ES_tradnl" b="1" dirty="0" smtClean="0"/>
              <a:t>  </a:t>
            </a:r>
            <a:r>
              <a:rPr lang="es-ES_tradnl" b="1" u="sng" dirty="0" smtClean="0"/>
              <a:t>CEREBRO HUMANO </a:t>
            </a:r>
            <a:r>
              <a:rPr lang="es-ES_tradnl" b="1" dirty="0" smtClean="0"/>
              <a:t>contiene  </a:t>
            </a:r>
            <a:r>
              <a:rPr lang="es-ES_tradnl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sistemas neuronales parcialmente separados, pero interconectados, </a:t>
            </a:r>
            <a:r>
              <a:rPr lang="es-ES_tradn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 codifican emociones específicas  </a:t>
            </a:r>
          </a:p>
          <a:p>
            <a:pPr>
              <a:lnSpc>
                <a:spcPct val="150000"/>
              </a:lnSpc>
            </a:pPr>
            <a:r>
              <a:rPr lang="es-ES_tradn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s-ES_tradnl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vida cotidiana: combinación de emociones)</a:t>
            </a:r>
          </a:p>
          <a:p>
            <a:pPr>
              <a:lnSpc>
                <a:spcPct val="150000"/>
              </a:lnSpc>
            </a:pPr>
            <a:r>
              <a:rPr lang="es-ES_tradn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AMÍGDALA :  MIEDO Y MEMORIA EMOCIONAL</a:t>
            </a:r>
          </a:p>
          <a:p>
            <a:pPr>
              <a:lnSpc>
                <a:spcPct val="150000"/>
              </a:lnSpc>
            </a:pPr>
            <a:r>
              <a:rPr lang="es-ES_tradn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ÍNSULA:          RECONOMIENTO SEÑALES ASCO</a:t>
            </a:r>
          </a:p>
          <a:p>
            <a:pPr>
              <a:lnSpc>
                <a:spcPct val="150000"/>
              </a:lnSpc>
            </a:pPr>
            <a:endParaRPr lang="es-ES_tradnl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s-ES_tradnl" dirty="0"/>
          </a:p>
          <a:p>
            <a:endParaRPr lang="es-ES" dirty="0"/>
          </a:p>
        </p:txBody>
      </p:sp>
    </p:spTree>
    <p:extLst>
      <p:ext uri="{BB962C8B-B14F-4D97-AF65-F5344CB8AC3E}">
        <p14:creationId xmlns="" xmlns:p14="http://schemas.microsoft.com/office/powerpoint/2010/main" val="2963947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texto 6"/>
          <p:cNvSpPr>
            <a:spLocks noGrp="1"/>
          </p:cNvSpPr>
          <p:nvPr>
            <p:ph type="body" idx="1"/>
          </p:nvPr>
        </p:nvSpPr>
        <p:spPr>
          <a:xfrm>
            <a:off x="1331638" y="188640"/>
            <a:ext cx="6402467" cy="432048"/>
          </a:xfrm>
          <a:solidFill>
            <a:schemeClr val="tx2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txBody>
          <a:bodyPr>
            <a:normAutofit fontScale="25000" lnSpcReduction="20000"/>
          </a:bodyPr>
          <a:lstStyle/>
          <a:p>
            <a:pPr algn="ctr"/>
            <a:r>
              <a:rPr lang="es-ES" sz="5900" b="1" dirty="0" smtClean="0"/>
              <a:t>1. </a:t>
            </a:r>
            <a:r>
              <a:rPr lang="es-ES" sz="9600" b="1" dirty="0" smtClean="0"/>
              <a:t> </a:t>
            </a:r>
            <a:r>
              <a:rPr lang="es-ES" sz="9600" b="1" dirty="0"/>
              <a:t>El sentido del  amor  </a:t>
            </a:r>
          </a:p>
          <a:p>
            <a:pPr algn="ctr"/>
            <a:endParaRPr lang="es-ES" sz="3200" b="1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533400" y="1981199"/>
            <a:ext cx="7855024" cy="439689"/>
          </a:xfrm>
        </p:spPr>
        <p:txBody>
          <a:bodyPr>
            <a:normAutofit fontScale="90000"/>
          </a:bodyPr>
          <a:lstStyle/>
          <a:p>
            <a:r>
              <a:rPr lang="es-ES_tradnl" cap="none" dirty="0" smtClean="0"/>
              <a:t/>
            </a:r>
            <a:br>
              <a:rPr lang="es-ES_tradnl" cap="none" dirty="0" smtClean="0"/>
            </a:br>
            <a:r>
              <a:rPr lang="es-ES_tradnl" cap="none" dirty="0"/>
              <a:t/>
            </a:r>
            <a:br>
              <a:rPr lang="es-ES_tradnl" cap="none" dirty="0"/>
            </a:br>
            <a:r>
              <a:rPr lang="es-ES_tradnl" cap="none" dirty="0" smtClean="0"/>
              <a:t/>
            </a:r>
            <a:br>
              <a:rPr lang="es-ES_tradnl" cap="none" dirty="0" smtClean="0"/>
            </a:br>
            <a:r>
              <a:rPr lang="es-ES_tradnl" cap="none" dirty="0"/>
              <a:t/>
            </a:r>
            <a:br>
              <a:rPr lang="es-ES_tradnl" cap="none" dirty="0"/>
            </a:br>
            <a:r>
              <a:rPr lang="es-ES_tradnl" cap="none" dirty="0" smtClean="0"/>
              <a:t/>
            </a:r>
            <a:br>
              <a:rPr lang="es-ES_tradnl" cap="none" dirty="0" smtClean="0"/>
            </a:br>
            <a:endParaRPr lang="es-ES" dirty="0"/>
          </a:p>
        </p:txBody>
      </p:sp>
      <p:sp>
        <p:nvSpPr>
          <p:cNvPr id="4" name="Rectángulo 3"/>
          <p:cNvSpPr/>
          <p:nvPr/>
        </p:nvSpPr>
        <p:spPr>
          <a:xfrm>
            <a:off x="0" y="810191"/>
            <a:ext cx="9065744" cy="7386638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Symbol" panose="05050102010706020507" pitchFamily="18" charset="2"/>
              <a:buChar char=""/>
            </a:pPr>
            <a:r>
              <a:rPr lang="es-ES_tradnl" u="sng" dirty="0" smtClean="0">
                <a:solidFill>
                  <a:schemeClr val="bg1"/>
                </a:solidFill>
              </a:rPr>
              <a:t>Desde la  </a:t>
            </a:r>
            <a:r>
              <a:rPr lang="es-ES_tradnl" u="sng" dirty="0" err="1" smtClean="0">
                <a:solidFill>
                  <a:schemeClr val="bg1"/>
                </a:solidFill>
              </a:rPr>
              <a:t>Nerociencia</a:t>
            </a:r>
            <a:r>
              <a:rPr lang="es-ES_tradnl" u="sng" dirty="0" smtClean="0">
                <a:solidFill>
                  <a:schemeClr val="bg1"/>
                </a:solidFill>
              </a:rPr>
              <a:t> social:  </a:t>
            </a:r>
            <a:r>
              <a:rPr lang="es-ES_tradnl" b="1" u="sng" dirty="0" smtClean="0">
                <a:solidFill>
                  <a:schemeClr val="bg1"/>
                </a:solidFill>
              </a:rPr>
              <a:t>ESTADO MENTAL SUBJETIVO  </a:t>
            </a:r>
            <a:r>
              <a:rPr lang="es-ES_tradnl" b="1" dirty="0" smtClean="0"/>
              <a:t>combinación de emociones, motivación y funciones cognitivas complejas. </a:t>
            </a:r>
          </a:p>
          <a:p>
            <a:pPr>
              <a:lnSpc>
                <a:spcPct val="150000"/>
              </a:lnSpc>
            </a:pPr>
            <a:endParaRPr lang="es-ES_tradnl" sz="1000" b="1" u="sng" dirty="0" smtClean="0"/>
          </a:p>
          <a:p>
            <a:pPr marL="285750" indent="-285750">
              <a:lnSpc>
                <a:spcPct val="150000"/>
              </a:lnSpc>
              <a:buFont typeface="Symbol" panose="05050102010706020507" pitchFamily="18" charset="2"/>
              <a:buChar char=""/>
            </a:pPr>
            <a:r>
              <a:rPr lang="es-ES_tradnl" b="1" u="sng" dirty="0" smtClean="0">
                <a:solidFill>
                  <a:schemeClr val="bg1"/>
                </a:solidFill>
              </a:rPr>
              <a:t>NEUROCIENCIA  EL  AMOR  : </a:t>
            </a:r>
            <a:r>
              <a:rPr lang="es-ES_tradnl" sz="1400" u="sng" dirty="0" smtClean="0">
                <a:solidFill>
                  <a:schemeClr val="bg1"/>
                </a:solidFill>
              </a:rPr>
              <a:t>más que un sentimiento </a:t>
            </a:r>
            <a:r>
              <a:rPr lang="es-ES_tradnl" sz="1600" b="1" u="sng" dirty="0" smtClean="0">
                <a:solidFill>
                  <a:schemeClr val="bg1"/>
                </a:solidFill>
              </a:rPr>
              <a:t>PROCESO MENTAL SOFISTICADO </a:t>
            </a:r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es-ES_tradnl" b="1" dirty="0" smtClean="0"/>
              <a:t> </a:t>
            </a:r>
            <a:r>
              <a:rPr lang="es-ES_tradnl" sz="1600" b="1" dirty="0" smtClean="0">
                <a:solidFill>
                  <a:schemeClr val="bg1"/>
                </a:solidFill>
              </a:rPr>
              <a:t>Experiencia  que involucra  masivamente  sistemas cerebrales de recompensa: función biológica: perpetuación de la especie </a:t>
            </a:r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es-ES_tradnl" b="1" u="sng" dirty="0" smtClean="0">
                <a:solidFill>
                  <a:srgbClr val="FFC000"/>
                </a:solidFill>
              </a:rPr>
              <a:t> </a:t>
            </a:r>
            <a:r>
              <a:rPr lang="es-ES_tradnl" b="1" u="sng" dirty="0" smtClean="0">
                <a:solidFill>
                  <a:schemeClr val="bg1"/>
                </a:solidFill>
              </a:rPr>
              <a:t>ENAMORAMIENTO : </a:t>
            </a:r>
            <a:r>
              <a:rPr lang="es-ES_tradnl" b="1" u="sng" dirty="0" smtClean="0">
                <a:solidFill>
                  <a:srgbClr val="FFC000"/>
                </a:solidFill>
              </a:rPr>
              <a:t>Modifica el cerebro</a:t>
            </a:r>
            <a:r>
              <a:rPr lang="es-ES_tradnl" b="1" u="sng" dirty="0">
                <a:solidFill>
                  <a:srgbClr val="FFC000"/>
                </a:solidFill>
              </a:rPr>
              <a:t> </a:t>
            </a:r>
            <a:r>
              <a:rPr lang="es-ES_tradnl" b="1" u="sng" dirty="0" smtClean="0">
                <a:solidFill>
                  <a:srgbClr val="FFC000"/>
                </a:solidFill>
              </a:rPr>
              <a:t>-</a:t>
            </a:r>
            <a:r>
              <a:rPr lang="es-ES_tradnl" b="1" u="sng" dirty="0" err="1" smtClean="0">
                <a:solidFill>
                  <a:srgbClr val="FFC000"/>
                </a:solidFill>
              </a:rPr>
              <a:t>neuroimagen</a:t>
            </a:r>
            <a:endParaRPr lang="es-ES_tradnl" b="1" u="sng" dirty="0" smtClean="0">
              <a:solidFill>
                <a:srgbClr val="FFC000"/>
              </a:solidFill>
            </a:endParaRPr>
          </a:p>
          <a:p>
            <a:pPr marL="742950" lvl="1" indent="-285750">
              <a:lnSpc>
                <a:spcPct val="150000"/>
              </a:lnSpc>
              <a:buFontTx/>
              <a:buChar char="-"/>
            </a:pPr>
            <a:r>
              <a:rPr lang="es-ES_tradnl" b="1" dirty="0" smtClean="0">
                <a:solidFill>
                  <a:srgbClr val="FFC000"/>
                </a:solidFill>
              </a:rPr>
              <a:t>Corteza frontal se apaga, se suspende la crítica y la duda.</a:t>
            </a:r>
          </a:p>
          <a:p>
            <a:pPr marL="742950" lvl="1" indent="-285750">
              <a:lnSpc>
                <a:spcPct val="150000"/>
              </a:lnSpc>
              <a:buFontTx/>
              <a:buChar char="-"/>
            </a:pPr>
            <a:r>
              <a:rPr lang="es-ES_tradnl" b="1" dirty="0" smtClean="0">
                <a:solidFill>
                  <a:srgbClr val="FFC000"/>
                </a:solidFill>
              </a:rPr>
              <a:t>Regiones del miedo y </a:t>
            </a:r>
            <a:r>
              <a:rPr lang="es-ES_tradnl" b="1" dirty="0" err="1" smtClean="0">
                <a:solidFill>
                  <a:srgbClr val="FFC000"/>
                </a:solidFill>
              </a:rPr>
              <a:t>emocionaes</a:t>
            </a:r>
            <a:r>
              <a:rPr lang="es-ES_tradnl" b="1" dirty="0" smtClean="0">
                <a:solidFill>
                  <a:srgbClr val="FFC000"/>
                </a:solidFill>
              </a:rPr>
              <a:t> negativas, se apagan  </a:t>
            </a:r>
          </a:p>
          <a:p>
            <a:pPr marL="742950" lvl="1" indent="-285750">
              <a:lnSpc>
                <a:spcPct val="150000"/>
              </a:lnSpc>
              <a:buFontTx/>
              <a:buChar char="-"/>
            </a:pPr>
            <a:r>
              <a:rPr lang="es-ES_tradnl" b="1" dirty="0" smtClean="0">
                <a:solidFill>
                  <a:srgbClr val="FFC000"/>
                </a:solidFill>
              </a:rPr>
              <a:t>Dopamina en niveles altos :   niveles de bienestar/</a:t>
            </a:r>
          </a:p>
          <a:p>
            <a:pPr marL="742950" lvl="1" indent="-285750">
              <a:lnSpc>
                <a:spcPct val="150000"/>
              </a:lnSpc>
              <a:buFontTx/>
              <a:buChar char="-"/>
            </a:pPr>
            <a:r>
              <a:rPr lang="es-ES_tradnl" b="1" dirty="0">
                <a:solidFill>
                  <a:srgbClr val="FFC000"/>
                </a:solidFill>
              </a:rPr>
              <a:t> </a:t>
            </a:r>
            <a:r>
              <a:rPr lang="es-ES_tradnl" b="1" dirty="0" smtClean="0">
                <a:solidFill>
                  <a:srgbClr val="FFC000"/>
                </a:solidFill>
              </a:rPr>
              <a:t>                                                  reduce serotonina: ansiedad </a:t>
            </a:r>
          </a:p>
          <a:p>
            <a:pPr marL="742950" lvl="1" indent="-285750">
              <a:lnSpc>
                <a:spcPct val="150000"/>
              </a:lnSpc>
              <a:buFontTx/>
              <a:buChar char="-"/>
            </a:pPr>
            <a:r>
              <a:rPr lang="es-ES_tradnl" b="1" dirty="0">
                <a:solidFill>
                  <a:srgbClr val="FFC000"/>
                </a:solidFill>
              </a:rPr>
              <a:t> </a:t>
            </a:r>
            <a:r>
              <a:rPr lang="es-ES_tradnl" b="1" dirty="0" smtClean="0">
                <a:solidFill>
                  <a:srgbClr val="FFC000"/>
                </a:solidFill>
              </a:rPr>
              <a:t>libera adrenalina :   </a:t>
            </a:r>
            <a:r>
              <a:rPr lang="es-ES_tradnl" dirty="0" smtClean="0">
                <a:solidFill>
                  <a:srgbClr val="FFC000"/>
                </a:solidFill>
              </a:rPr>
              <a:t>corazón, sudor,  boca seca, </a:t>
            </a:r>
          </a:p>
          <a:p>
            <a:pPr lvl="1">
              <a:lnSpc>
                <a:spcPct val="150000"/>
              </a:lnSpc>
            </a:pPr>
            <a:endParaRPr lang="es-ES_tradnl" dirty="0" smtClean="0"/>
          </a:p>
          <a:p>
            <a:pPr marL="285750" indent="-285750">
              <a:lnSpc>
                <a:spcPct val="150000"/>
              </a:lnSpc>
              <a:buFont typeface="Symbol" panose="05050102010706020507" pitchFamily="18" charset="2"/>
              <a:buChar char=""/>
            </a:pPr>
            <a:r>
              <a:rPr lang="es-ES_tradnl" dirty="0" smtClean="0"/>
              <a:t> </a:t>
            </a:r>
            <a:r>
              <a:rPr lang="es-ES_tradnl" b="1" u="sng" dirty="0" smtClean="0">
                <a:solidFill>
                  <a:schemeClr val="bg1"/>
                </a:solidFill>
              </a:rPr>
              <a:t>AMOR MATERNAL-ROMÁNTICO</a:t>
            </a:r>
            <a:r>
              <a:rPr lang="es-ES_tradnl" b="1" u="sng" dirty="0" smtClean="0"/>
              <a:t> 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s-ES_tradnl" b="1" u="sng" dirty="0" smtClean="0"/>
              <a:t>Activan áreas  similares del cerebro </a:t>
            </a:r>
          </a:p>
          <a:p>
            <a:pPr>
              <a:lnSpc>
                <a:spcPct val="150000"/>
              </a:lnSpc>
            </a:pPr>
            <a:endParaRPr lang="es-ES_tradnl" b="1" u="sng" dirty="0" smtClean="0"/>
          </a:p>
          <a:p>
            <a:pPr>
              <a:lnSpc>
                <a:spcPct val="150000"/>
              </a:lnSpc>
            </a:pPr>
            <a:endParaRPr lang="es-ES_tradnl" b="1" u="sng" dirty="0"/>
          </a:p>
          <a:p>
            <a:pPr marL="285750" indent="-285750">
              <a:lnSpc>
                <a:spcPct val="150000"/>
              </a:lnSpc>
              <a:buFont typeface="Symbol" panose="05050102010706020507" pitchFamily="18" charset="2"/>
              <a:buChar char=""/>
            </a:pPr>
            <a:endParaRPr lang="es-ES_tradnl" b="1" u="sng" dirty="0" smtClean="0"/>
          </a:p>
        </p:txBody>
      </p:sp>
    </p:spTree>
    <p:extLst>
      <p:ext uri="{BB962C8B-B14F-4D97-AF65-F5344CB8AC3E}">
        <p14:creationId xmlns="" xmlns:p14="http://schemas.microsoft.com/office/powerpoint/2010/main" val="2407940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texto 6"/>
          <p:cNvSpPr>
            <a:spLocks noGrp="1"/>
          </p:cNvSpPr>
          <p:nvPr>
            <p:ph type="body" idx="1"/>
          </p:nvPr>
        </p:nvSpPr>
        <p:spPr>
          <a:xfrm>
            <a:off x="1403648" y="188640"/>
            <a:ext cx="6402467" cy="432048"/>
          </a:xfrm>
          <a:solidFill>
            <a:schemeClr val="tx2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txBody>
          <a:bodyPr>
            <a:normAutofit fontScale="25000" lnSpcReduction="20000"/>
          </a:bodyPr>
          <a:lstStyle/>
          <a:p>
            <a:pPr algn="ctr"/>
            <a:r>
              <a:rPr lang="es-ES" sz="9600" b="1" dirty="0" smtClean="0"/>
              <a:t>El valor  </a:t>
            </a:r>
            <a:r>
              <a:rPr lang="es-ES" sz="9600" b="1" dirty="0"/>
              <a:t>de la creatividad  </a:t>
            </a:r>
            <a:r>
              <a:rPr lang="es-ES" sz="9600" b="1" dirty="0" smtClean="0"/>
              <a:t>- arte  </a:t>
            </a:r>
            <a:endParaRPr lang="es-ES" sz="9600" b="1" dirty="0"/>
          </a:p>
          <a:p>
            <a:pPr algn="ctr"/>
            <a:r>
              <a:rPr lang="es-ES_tradnl" sz="5900" b="1" dirty="0" smtClean="0"/>
              <a:t> </a:t>
            </a:r>
            <a:endParaRPr lang="es-ES" sz="3200" b="1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0" y="1844824"/>
            <a:ext cx="7855024" cy="439689"/>
          </a:xfrm>
        </p:spPr>
        <p:txBody>
          <a:bodyPr>
            <a:normAutofit fontScale="90000"/>
          </a:bodyPr>
          <a:lstStyle/>
          <a:p>
            <a:r>
              <a:rPr lang="es-ES_tradnl" cap="none" dirty="0" smtClean="0"/>
              <a:t/>
            </a:r>
            <a:br>
              <a:rPr lang="es-ES_tradnl" cap="none" dirty="0" smtClean="0"/>
            </a:br>
            <a:r>
              <a:rPr lang="es-ES_tradnl" cap="none" dirty="0"/>
              <a:t/>
            </a:r>
            <a:br>
              <a:rPr lang="es-ES_tradnl" cap="none" dirty="0"/>
            </a:br>
            <a:r>
              <a:rPr lang="es-ES_tradnl" cap="none" dirty="0" smtClean="0"/>
              <a:t/>
            </a:r>
            <a:br>
              <a:rPr lang="es-ES_tradnl" cap="none" dirty="0" smtClean="0"/>
            </a:br>
            <a:r>
              <a:rPr lang="es-ES_tradnl" cap="none" dirty="0"/>
              <a:t/>
            </a:r>
            <a:br>
              <a:rPr lang="es-ES_tradnl" cap="none" dirty="0"/>
            </a:br>
            <a:r>
              <a:rPr lang="es-ES_tradnl" cap="none" dirty="0" smtClean="0"/>
              <a:t/>
            </a:r>
            <a:br>
              <a:rPr lang="es-ES_tradnl" cap="none" dirty="0" smtClean="0"/>
            </a:br>
            <a:endParaRPr lang="es-ES" dirty="0"/>
          </a:p>
        </p:txBody>
      </p:sp>
      <p:sp>
        <p:nvSpPr>
          <p:cNvPr id="4" name="Rectángulo 3"/>
          <p:cNvSpPr/>
          <p:nvPr/>
        </p:nvSpPr>
        <p:spPr>
          <a:xfrm>
            <a:off x="-1712" y="643012"/>
            <a:ext cx="9065744" cy="7571303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Symbol" panose="05050102010706020507" pitchFamily="18" charset="2"/>
              <a:buChar char=""/>
            </a:pPr>
            <a:r>
              <a:rPr lang="es-ES_tradnl" b="1" u="sng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LA  CREATIVIDAD   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s-ES_tradnl" b="1" dirty="0" smtClean="0"/>
              <a:t>SE ORIGINA EN EL CEREBRO </a:t>
            </a:r>
          </a:p>
          <a:p>
            <a:pPr marL="1200150" lvl="2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s-ES_tradnl" b="1" dirty="0"/>
              <a:t> </a:t>
            </a:r>
            <a:r>
              <a:rPr lang="es-ES_tradnl" b="1" dirty="0" smtClean="0"/>
              <a:t>ESTÁ PRESENTE EN TODOS LOS ASPECTOS DE LA VIDA </a:t>
            </a:r>
          </a:p>
          <a:p>
            <a:pPr marL="1657350" lvl="3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s-ES_tradnl" b="1" dirty="0"/>
              <a:t> </a:t>
            </a:r>
            <a:r>
              <a:rPr lang="es-ES_tradnl" b="1" dirty="0" smtClean="0"/>
              <a:t>ES PARTE FUNDAMENTAL DE TODAS LAS PROFESIONES.  </a:t>
            </a:r>
          </a:p>
          <a:p>
            <a:pPr>
              <a:lnSpc>
                <a:spcPct val="150000"/>
              </a:lnSpc>
            </a:pPr>
            <a:endParaRPr lang="es-ES_tradnl" sz="1000" dirty="0" smtClean="0"/>
          </a:p>
          <a:p>
            <a:pPr marL="285750" indent="-285750">
              <a:lnSpc>
                <a:spcPct val="150000"/>
              </a:lnSpc>
              <a:buFont typeface="Symbol" panose="05050102010706020507" pitchFamily="18" charset="2"/>
              <a:buChar char=""/>
            </a:pPr>
            <a:r>
              <a:rPr lang="es-ES_tradnl" b="1" u="sng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NEURICIENCIAS : ESTUDIO DE BASES BIOLÓGICAS</a:t>
            </a:r>
            <a:r>
              <a:rPr lang="es-ES_tradnl" b="1" u="sng" dirty="0" smtClean="0">
                <a:solidFill>
                  <a:srgbClr val="FFC000"/>
                </a:solidFill>
              </a:rPr>
              <a:t> 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s-ES_tradnl" b="1" u="sng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¿CÓMO NACEN  LAS IDEAS CREATIVAS </a:t>
            </a:r>
            <a:r>
              <a:rPr lang="es-ES_tradnl" b="1" u="sng" dirty="0" smtClean="0"/>
              <a:t>?  …. 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s-ES_tradnl" b="1" dirty="0" smtClean="0"/>
              <a:t>Mucho tiempo previo a pensamientos  profundos y obsesivos sobre un tema</a:t>
            </a:r>
          </a:p>
          <a:p>
            <a:pPr lvl="1" algn="ctr">
              <a:lnSpc>
                <a:spcPct val="150000"/>
              </a:lnSpc>
            </a:pPr>
            <a:r>
              <a:rPr lang="es-ES_tradnl" b="1" i="1" dirty="0"/>
              <a:t> </a:t>
            </a:r>
            <a:r>
              <a:rPr lang="es-ES_tradnl" b="1" i="1" dirty="0" smtClean="0"/>
              <a:t> +   relación obsesión/creatividad……. Que  CI/creatividad</a:t>
            </a:r>
          </a:p>
          <a:p>
            <a:pPr lvl="1" algn="ctr">
              <a:lnSpc>
                <a:spcPct val="150000"/>
              </a:lnSpc>
            </a:pPr>
            <a:r>
              <a:rPr lang="es-ES_tradnl" b="1" i="1" dirty="0" smtClean="0"/>
              <a:t>La inspiración es para aficionados  </a:t>
            </a:r>
          </a:p>
          <a:p>
            <a:pPr lvl="1">
              <a:lnSpc>
                <a:spcPct val="150000"/>
              </a:lnSpc>
            </a:pPr>
            <a:r>
              <a:rPr lang="es-ES_tradnl" b="1" i="1" u="sng" dirty="0" smtClean="0"/>
              <a:t>Creativos :  </a:t>
            </a:r>
            <a:r>
              <a:rPr lang="es-ES_tradnl" sz="1600" b="1" i="1" u="sng" dirty="0" smtClean="0"/>
              <a:t>ideas nuevas cuando están Relajado, no pensar en nada  =  sueños diurnos </a:t>
            </a:r>
          </a:p>
          <a:p>
            <a:pPr lvl="1" algn="ctr">
              <a:lnSpc>
                <a:spcPct val="150000"/>
              </a:lnSpc>
            </a:pPr>
            <a:endParaRPr lang="es-ES_tradnl" sz="800" b="1" i="1" u="sng" dirty="0" smtClean="0"/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s-ES_tradnl" b="1" u="sng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RESOLVER  PROBLEMAS </a:t>
            </a:r>
            <a:r>
              <a:rPr lang="es-ES_tradnl" b="1" u="sng" dirty="0" smtClean="0"/>
              <a:t>:    el cerebro en </a:t>
            </a:r>
            <a:r>
              <a:rPr lang="es-ES_tradnl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estado  oscilatorio, </a:t>
            </a:r>
            <a:r>
              <a:rPr lang="es-ES_tradn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sincronización entre grupos neuronales 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s-ES_tradnl" b="1" i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50000"/>
              </a:lnSpc>
            </a:pPr>
            <a:endParaRPr lang="es-ES_tradnl" b="1" u="sng" dirty="0"/>
          </a:p>
          <a:p>
            <a:pPr marL="285750" indent="-285750">
              <a:lnSpc>
                <a:spcPct val="150000"/>
              </a:lnSpc>
              <a:buFont typeface="Symbol" panose="05050102010706020507" pitchFamily="18" charset="2"/>
              <a:buChar char=""/>
            </a:pPr>
            <a:endParaRPr lang="es-ES_tradnl" b="1" u="sng" dirty="0" smtClean="0"/>
          </a:p>
        </p:txBody>
      </p:sp>
    </p:spTree>
    <p:extLst>
      <p:ext uri="{BB962C8B-B14F-4D97-AF65-F5344CB8AC3E}">
        <p14:creationId xmlns="" xmlns:p14="http://schemas.microsoft.com/office/powerpoint/2010/main" val="2823474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texto 6"/>
          <p:cNvSpPr>
            <a:spLocks noGrp="1"/>
          </p:cNvSpPr>
          <p:nvPr>
            <p:ph type="body" idx="1"/>
          </p:nvPr>
        </p:nvSpPr>
        <p:spPr>
          <a:xfrm>
            <a:off x="1403648" y="188640"/>
            <a:ext cx="6402467" cy="432048"/>
          </a:xfrm>
          <a:solidFill>
            <a:schemeClr val="tx2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txBody>
          <a:bodyPr>
            <a:normAutofit fontScale="25000" lnSpcReduction="20000"/>
          </a:bodyPr>
          <a:lstStyle/>
          <a:p>
            <a:pPr algn="ctr"/>
            <a:r>
              <a:rPr lang="es-ES" sz="9600" b="1" dirty="0" smtClean="0"/>
              <a:t>El valor  </a:t>
            </a:r>
            <a:r>
              <a:rPr lang="es-ES" sz="9600" b="1" dirty="0"/>
              <a:t>de la creatividad  </a:t>
            </a:r>
          </a:p>
          <a:p>
            <a:pPr algn="ctr"/>
            <a:r>
              <a:rPr lang="es-ES_tradnl" sz="5900" b="1" dirty="0" smtClean="0"/>
              <a:t> </a:t>
            </a:r>
            <a:endParaRPr lang="es-ES" sz="3200" b="1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0" y="1844824"/>
            <a:ext cx="7855024" cy="439689"/>
          </a:xfrm>
        </p:spPr>
        <p:txBody>
          <a:bodyPr>
            <a:normAutofit fontScale="90000"/>
          </a:bodyPr>
          <a:lstStyle/>
          <a:p>
            <a:r>
              <a:rPr lang="es-ES_tradnl" cap="none" dirty="0" smtClean="0"/>
              <a:t/>
            </a:r>
            <a:br>
              <a:rPr lang="es-ES_tradnl" cap="none" dirty="0" smtClean="0"/>
            </a:br>
            <a:r>
              <a:rPr lang="es-ES_tradnl" cap="none" dirty="0"/>
              <a:t/>
            </a:r>
            <a:br>
              <a:rPr lang="es-ES_tradnl" cap="none" dirty="0"/>
            </a:br>
            <a:r>
              <a:rPr lang="es-ES_tradnl" cap="none" dirty="0" smtClean="0"/>
              <a:t/>
            </a:r>
            <a:br>
              <a:rPr lang="es-ES_tradnl" cap="none" dirty="0" smtClean="0"/>
            </a:br>
            <a:r>
              <a:rPr lang="es-ES_tradnl" cap="none" dirty="0"/>
              <a:t/>
            </a:r>
            <a:br>
              <a:rPr lang="es-ES_tradnl" cap="none" dirty="0"/>
            </a:br>
            <a:r>
              <a:rPr lang="es-ES_tradnl" cap="none" dirty="0" smtClean="0"/>
              <a:t/>
            </a:r>
            <a:br>
              <a:rPr lang="es-ES_tradnl" cap="none" dirty="0" smtClean="0"/>
            </a:br>
            <a:endParaRPr lang="es-ES" dirty="0"/>
          </a:p>
        </p:txBody>
      </p:sp>
      <p:sp>
        <p:nvSpPr>
          <p:cNvPr id="4" name="Rectángulo 3"/>
          <p:cNvSpPr/>
          <p:nvPr/>
        </p:nvSpPr>
        <p:spPr>
          <a:xfrm>
            <a:off x="971600" y="620688"/>
            <a:ext cx="7488832" cy="5078313"/>
          </a:xfrm>
          <a:prstGeom prst="rect">
            <a:avLst/>
          </a:prstGeom>
          <a:ln w="28575">
            <a:solidFill>
              <a:srgbClr val="FFFF00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ES_tradnl" sz="24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SER   CREATIVO</a:t>
            </a:r>
          </a:p>
          <a:p>
            <a:pPr marL="285750" indent="-285750">
              <a:lnSpc>
                <a:spcPct val="150000"/>
              </a:lnSpc>
              <a:buFont typeface="Symbol" panose="05050102010706020507" pitchFamily="18" charset="2"/>
              <a:buChar char=""/>
            </a:pPr>
            <a:r>
              <a:rPr lang="es-ES_tradnl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estar  preparado </a:t>
            </a:r>
          </a:p>
          <a:p>
            <a:pPr marL="285750" indent="-285750">
              <a:lnSpc>
                <a:spcPct val="150000"/>
              </a:lnSpc>
              <a:buFont typeface="Symbol" panose="05050102010706020507" pitchFamily="18" charset="2"/>
              <a:buChar char=""/>
            </a:pPr>
            <a:r>
              <a:rPr lang="es-ES_tradnl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_tradnl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ser un poco  obsesivo </a:t>
            </a:r>
          </a:p>
          <a:p>
            <a:pPr marL="285750" indent="-285750">
              <a:lnSpc>
                <a:spcPct val="150000"/>
              </a:lnSpc>
              <a:buFont typeface="Symbol" panose="05050102010706020507" pitchFamily="18" charset="2"/>
              <a:buChar char=""/>
            </a:pPr>
            <a:r>
              <a:rPr lang="es-ES_tradnl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_tradnl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 poco loco </a:t>
            </a:r>
          </a:p>
          <a:p>
            <a:pPr marL="285750" indent="-285750">
              <a:lnSpc>
                <a:spcPct val="150000"/>
              </a:lnSpc>
              <a:buFont typeface="Symbol" panose="05050102010706020507" pitchFamily="18" charset="2"/>
              <a:buChar char=""/>
            </a:pPr>
            <a:r>
              <a:rPr lang="es-ES_tradnl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_tradnl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entender el problema de manera simple </a:t>
            </a:r>
          </a:p>
          <a:p>
            <a:pPr marL="285750" indent="-285750">
              <a:lnSpc>
                <a:spcPct val="150000"/>
              </a:lnSpc>
              <a:buFont typeface="Symbol" panose="05050102010706020507" pitchFamily="18" charset="2"/>
              <a:buChar char=""/>
            </a:pPr>
            <a:r>
              <a:rPr lang="es-ES_tradnl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ser valiente</a:t>
            </a:r>
          </a:p>
          <a:p>
            <a:pPr marL="285750" indent="-285750">
              <a:lnSpc>
                <a:spcPct val="150000"/>
              </a:lnSpc>
              <a:buFont typeface="Symbol" panose="05050102010706020507" pitchFamily="18" charset="2"/>
              <a:buChar char=""/>
            </a:pPr>
            <a:r>
              <a:rPr lang="es-ES_tradnl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_tradnl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estar dispuesto a equivocarse </a:t>
            </a:r>
          </a:p>
          <a:p>
            <a:pPr marL="285750" indent="-285750">
              <a:lnSpc>
                <a:spcPct val="150000"/>
              </a:lnSpc>
              <a:buFont typeface="Symbol" panose="05050102010706020507" pitchFamily="18" charset="2"/>
              <a:buChar char=""/>
            </a:pPr>
            <a:r>
              <a:rPr lang="es-ES_tradnl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_tradnl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estar relajado </a:t>
            </a:r>
          </a:p>
          <a:p>
            <a:pPr marL="285750" indent="-285750">
              <a:lnSpc>
                <a:spcPct val="150000"/>
              </a:lnSpc>
              <a:buFont typeface="Symbol" panose="05050102010706020507" pitchFamily="18" charset="2"/>
              <a:buChar char=""/>
            </a:pPr>
            <a:endParaRPr lang="es-ES_tradnl" sz="2400" b="1" u="sng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72196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texto 6"/>
          <p:cNvSpPr>
            <a:spLocks noGrp="1"/>
          </p:cNvSpPr>
          <p:nvPr>
            <p:ph type="body" idx="1"/>
          </p:nvPr>
        </p:nvSpPr>
        <p:spPr>
          <a:xfrm>
            <a:off x="1403648" y="188640"/>
            <a:ext cx="6402467" cy="792088"/>
          </a:xfrm>
          <a:solidFill>
            <a:schemeClr val="tx2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txBody>
          <a:bodyPr>
            <a:normAutofit fontScale="25000" lnSpcReduction="20000"/>
          </a:bodyPr>
          <a:lstStyle/>
          <a:p>
            <a:pPr algn="ctr"/>
            <a:r>
              <a:rPr lang="es-ES" sz="9600" b="1" dirty="0" smtClean="0"/>
              <a:t>Existe una carga genética  pero -------</a:t>
            </a:r>
          </a:p>
          <a:p>
            <a:pPr algn="ctr"/>
            <a:r>
              <a:rPr lang="es-ES_tradnl" sz="5900" b="1" dirty="0" smtClean="0"/>
              <a:t> </a:t>
            </a:r>
            <a:endParaRPr lang="es-ES" sz="3200" b="1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0" y="1844824"/>
            <a:ext cx="7855024" cy="439689"/>
          </a:xfrm>
        </p:spPr>
        <p:txBody>
          <a:bodyPr>
            <a:normAutofit fontScale="90000"/>
          </a:bodyPr>
          <a:lstStyle/>
          <a:p>
            <a:r>
              <a:rPr lang="es-ES_tradnl" cap="none" dirty="0" smtClean="0"/>
              <a:t/>
            </a:r>
            <a:br>
              <a:rPr lang="es-ES_tradnl" cap="none" dirty="0" smtClean="0"/>
            </a:br>
            <a:r>
              <a:rPr lang="es-ES_tradnl" cap="none" dirty="0"/>
              <a:t/>
            </a:r>
            <a:br>
              <a:rPr lang="es-ES_tradnl" cap="none" dirty="0"/>
            </a:br>
            <a:r>
              <a:rPr lang="es-ES_tradnl" cap="none" dirty="0" smtClean="0"/>
              <a:t/>
            </a:r>
            <a:br>
              <a:rPr lang="es-ES_tradnl" cap="none" dirty="0" smtClean="0"/>
            </a:br>
            <a:r>
              <a:rPr lang="es-ES_tradnl" cap="none" dirty="0"/>
              <a:t/>
            </a:r>
            <a:br>
              <a:rPr lang="es-ES_tradnl" cap="none" dirty="0"/>
            </a:br>
            <a:r>
              <a:rPr lang="es-ES_tradnl" cap="none" dirty="0" smtClean="0"/>
              <a:t/>
            </a:r>
            <a:br>
              <a:rPr lang="es-ES_tradnl" cap="none" dirty="0" smtClean="0"/>
            </a:br>
            <a:endParaRPr lang="es-ES" dirty="0"/>
          </a:p>
        </p:txBody>
      </p:sp>
      <p:sp>
        <p:nvSpPr>
          <p:cNvPr id="4" name="Rectángulo 3"/>
          <p:cNvSpPr/>
          <p:nvPr/>
        </p:nvSpPr>
        <p:spPr>
          <a:xfrm>
            <a:off x="45439" y="998290"/>
            <a:ext cx="9065744" cy="6324808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ES" sz="2400" b="1" u="sng" dirty="0" smtClean="0">
                <a:solidFill>
                  <a:schemeClr val="bg1"/>
                </a:solidFill>
              </a:rPr>
              <a:t>el  </a:t>
            </a:r>
            <a:r>
              <a:rPr lang="es-ES" sz="2400" b="1" u="sng" dirty="0">
                <a:solidFill>
                  <a:schemeClr val="bg1"/>
                </a:solidFill>
              </a:rPr>
              <a:t>factor  sociocultural   </a:t>
            </a:r>
            <a:r>
              <a:rPr lang="es-ES_tradnl" sz="24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desempeña </a:t>
            </a:r>
            <a:r>
              <a:rPr lang="es-ES_tradnl" sz="2400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papel crucial 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"/>
            </a:pPr>
            <a:r>
              <a:rPr lang="es-ES_tradnl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_tradnl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papel crucial  en estimular  o no 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"/>
            </a:pPr>
            <a:r>
              <a:rPr lang="es-ES_tradnl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responsabilidad  sobre alumbramiento del talento creativo 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"/>
            </a:pPr>
            <a:r>
              <a:rPr lang="es-ES_tradnl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_tradnl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beneficiada económicamente  de la </a:t>
            </a:r>
            <a:r>
              <a:rPr lang="es-ES_tradnl" sz="20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economía creativa </a:t>
            </a:r>
            <a:r>
              <a:rPr lang="es-ES_tradnl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s-ES_tradnl" sz="2400" i="1" dirty="0" smtClean="0"/>
              <a:t>cultura, educación, tecnología,….</a:t>
            </a:r>
          </a:p>
          <a:p>
            <a:pPr>
              <a:lnSpc>
                <a:spcPct val="150000"/>
              </a:lnSpc>
            </a:pPr>
            <a:r>
              <a:rPr lang="es-ES_tradnl" sz="2400" i="1" dirty="0" smtClean="0"/>
              <a:t>.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"/>
            </a:pPr>
            <a:r>
              <a:rPr lang="es-ES_tradnl" sz="2400" i="1" dirty="0"/>
              <a:t> </a:t>
            </a:r>
            <a:r>
              <a:rPr lang="es-ES_tradnl" sz="2400" b="1" i="1" u="sng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vital para todas las realizaciones  humanas   (146)</a:t>
            </a:r>
          </a:p>
          <a:p>
            <a:pPr marL="285750" indent="-285750">
              <a:lnSpc>
                <a:spcPct val="150000"/>
              </a:lnSpc>
              <a:buFont typeface="Symbol" panose="05050102010706020507" pitchFamily="18" charset="2"/>
              <a:buChar char=""/>
            </a:pPr>
            <a:endParaRPr lang="es-ES_tradnl" sz="2400" b="1" u="sng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s-ES_tradnl" b="1" i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50000"/>
              </a:lnSpc>
            </a:pPr>
            <a:endParaRPr lang="es-ES_tradnl" b="1" u="sng" dirty="0"/>
          </a:p>
          <a:p>
            <a:pPr marL="285750" indent="-285750">
              <a:lnSpc>
                <a:spcPct val="150000"/>
              </a:lnSpc>
              <a:buFont typeface="Symbol" panose="05050102010706020507" pitchFamily="18" charset="2"/>
              <a:buChar char=""/>
            </a:pPr>
            <a:endParaRPr lang="es-ES_tradnl" b="1" u="sng" dirty="0" smtClean="0"/>
          </a:p>
        </p:txBody>
      </p:sp>
    </p:spTree>
    <p:extLst>
      <p:ext uri="{BB962C8B-B14F-4D97-AF65-F5344CB8AC3E}">
        <p14:creationId xmlns="" xmlns:p14="http://schemas.microsoft.com/office/powerpoint/2010/main" val="1901964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texto 6"/>
          <p:cNvSpPr>
            <a:spLocks noGrp="1"/>
          </p:cNvSpPr>
          <p:nvPr>
            <p:ph type="body" idx="1"/>
          </p:nvPr>
        </p:nvSpPr>
        <p:spPr>
          <a:xfrm>
            <a:off x="92370" y="79710"/>
            <a:ext cx="8790213" cy="396962"/>
          </a:xfrm>
          <a:solidFill>
            <a:schemeClr val="tx2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txBody>
          <a:bodyPr>
            <a:normAutofit fontScale="25000" lnSpcReduction="20000"/>
          </a:bodyPr>
          <a:lstStyle/>
          <a:p>
            <a:pPr algn="ctr"/>
            <a:r>
              <a:rPr lang="es-ES" sz="9600" b="1" dirty="0" smtClean="0"/>
              <a:t>El  cerebro social  - ESTUDIO SOBRE COGNICIÓN SOCIAL </a:t>
            </a:r>
            <a:r>
              <a:rPr lang="es-ES_tradnl" sz="5900" b="1" dirty="0" smtClean="0"/>
              <a:t> </a:t>
            </a:r>
            <a:endParaRPr lang="es-ES" sz="3200" b="1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533400" y="1981199"/>
            <a:ext cx="7855024" cy="439689"/>
          </a:xfrm>
        </p:spPr>
        <p:txBody>
          <a:bodyPr>
            <a:normAutofit fontScale="90000"/>
          </a:bodyPr>
          <a:lstStyle/>
          <a:p>
            <a:r>
              <a:rPr lang="es-ES_tradnl" cap="none" dirty="0" smtClean="0"/>
              <a:t/>
            </a:r>
            <a:br>
              <a:rPr lang="es-ES_tradnl" cap="none" dirty="0" smtClean="0"/>
            </a:br>
            <a:r>
              <a:rPr lang="es-ES_tradnl" cap="none" dirty="0"/>
              <a:t/>
            </a:r>
            <a:br>
              <a:rPr lang="es-ES_tradnl" cap="none" dirty="0"/>
            </a:br>
            <a:r>
              <a:rPr lang="es-ES_tradnl" cap="none" dirty="0" smtClean="0"/>
              <a:t/>
            </a:r>
            <a:br>
              <a:rPr lang="es-ES_tradnl" cap="none" dirty="0" smtClean="0"/>
            </a:br>
            <a:r>
              <a:rPr lang="es-ES_tradnl" cap="none" dirty="0"/>
              <a:t/>
            </a:r>
            <a:br>
              <a:rPr lang="es-ES_tradnl" cap="none" dirty="0"/>
            </a:br>
            <a:r>
              <a:rPr lang="es-ES_tradnl" cap="none" dirty="0" smtClean="0"/>
              <a:t/>
            </a:r>
            <a:br>
              <a:rPr lang="es-ES_tradnl" cap="none" dirty="0" smtClean="0"/>
            </a:br>
            <a:endParaRPr lang="es-ES" dirty="0"/>
          </a:p>
        </p:txBody>
      </p:sp>
      <p:sp>
        <p:nvSpPr>
          <p:cNvPr id="4" name="Rectángulo 3"/>
          <p:cNvSpPr/>
          <p:nvPr/>
        </p:nvSpPr>
        <p:spPr>
          <a:xfrm>
            <a:off x="82845" y="666562"/>
            <a:ext cx="8958240" cy="7478970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Symbol" panose="05050102010706020507" pitchFamily="18" charset="2"/>
              <a:buChar char=""/>
            </a:pPr>
            <a:r>
              <a:rPr lang="es-ES_tradnl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complejidad de nuestro cerebro  </a:t>
            </a:r>
            <a:r>
              <a:rPr lang="es-ES_tradnl" dirty="0" smtClean="0">
                <a:solidFill>
                  <a:schemeClr val="bg1"/>
                </a:solidFill>
              </a:rPr>
              <a:t>es consecuencia, 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s-ES_tradnl" b="1" dirty="0" smtClean="0"/>
              <a:t>en parte, de la </a:t>
            </a:r>
            <a:r>
              <a:rPr lang="es-ES_tradnl" b="1" i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complejidad  social </a:t>
            </a:r>
            <a:r>
              <a:rPr lang="es-ES_tradnl" b="1" dirty="0" smtClean="0"/>
              <a:t>que ha alcanzado nuestra especie</a:t>
            </a:r>
            <a:endParaRPr lang="es-ES_tradnl" b="1" dirty="0"/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s-ES_tradnl" b="1" u="sng" dirty="0" smtClean="0"/>
              <a:t>otros </a:t>
            </a:r>
            <a:r>
              <a:rPr lang="es-ES_tradnl" b="1" dirty="0" smtClean="0"/>
              <a:t>: </a:t>
            </a:r>
            <a:r>
              <a:rPr lang="es-ES_tradnl" b="1" i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capacidad de manipular a otros</a:t>
            </a:r>
            <a:r>
              <a:rPr lang="es-ES_tradnl" b="1" dirty="0" smtClean="0">
                <a:solidFill>
                  <a:srgbClr val="FFFF00"/>
                </a:solidFill>
              </a:rPr>
              <a:t>, </a:t>
            </a:r>
            <a:r>
              <a:rPr lang="es-ES_tradnl" b="1" dirty="0" smtClean="0"/>
              <a:t>crucial para evolución del  cerebro </a:t>
            </a:r>
          </a:p>
          <a:p>
            <a:pPr>
              <a:lnSpc>
                <a:spcPct val="150000"/>
              </a:lnSpc>
            </a:pPr>
            <a:endParaRPr lang="es-ES_tradnl" sz="1000" b="1" dirty="0" smtClean="0"/>
          </a:p>
          <a:p>
            <a:pPr>
              <a:lnSpc>
                <a:spcPct val="150000"/>
              </a:lnSpc>
            </a:pPr>
            <a:endParaRPr lang="es-ES_tradnl" sz="800" b="1" dirty="0" smtClean="0"/>
          </a:p>
          <a:p>
            <a:pPr marL="285750" indent="-285750">
              <a:lnSpc>
                <a:spcPct val="150000"/>
              </a:lnSpc>
              <a:buFont typeface="Symbol" panose="05050102010706020507" pitchFamily="18" charset="2"/>
              <a:buChar char=""/>
            </a:pPr>
            <a:r>
              <a:rPr lang="es-ES_tradnl" b="1" u="sng" dirty="0">
                <a:solidFill>
                  <a:schemeClr val="bg1"/>
                </a:solidFill>
              </a:rPr>
              <a:t>COGNICIÓN  SOCIAL  </a:t>
            </a:r>
            <a:r>
              <a:rPr lang="es-ES_tradnl" b="1" dirty="0">
                <a:solidFill>
                  <a:schemeClr val="bg1"/>
                </a:solidFill>
              </a:rPr>
              <a:t>incluye  </a:t>
            </a:r>
            <a:r>
              <a:rPr lang="es-ES_tradnl" b="1" u="sng" dirty="0">
                <a:solidFill>
                  <a:schemeClr val="bg1"/>
                </a:solidFill>
              </a:rPr>
              <a:t>PROCESOS COGNITIVOS</a:t>
            </a:r>
            <a:r>
              <a:rPr lang="es-ES_tradnl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_tradn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_tradnl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diversos </a:t>
            </a:r>
            <a:endParaRPr lang="es-ES_tradnl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"/>
            </a:pPr>
            <a:r>
              <a:rPr lang="es-ES_tradnl" b="1" u="sng" dirty="0" smtClean="0">
                <a:solidFill>
                  <a:schemeClr val="bg1"/>
                </a:solidFill>
              </a:rPr>
              <a:t> TEORÍA  DE LA MENTE  </a:t>
            </a:r>
          </a:p>
          <a:p>
            <a:pPr>
              <a:lnSpc>
                <a:spcPct val="150000"/>
              </a:lnSpc>
            </a:pPr>
            <a:r>
              <a:rPr lang="es-ES_tradnl" dirty="0" smtClean="0">
                <a:solidFill>
                  <a:schemeClr val="bg1"/>
                </a:solidFill>
              </a:rPr>
              <a:t>           4 años: habilidad para evaluar estados mentales de los demás 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"/>
            </a:pPr>
            <a:r>
              <a:rPr lang="es-ES_tradnl" b="1" u="sng" dirty="0" smtClean="0">
                <a:solidFill>
                  <a:schemeClr val="bg1"/>
                </a:solidFill>
              </a:rPr>
              <a:t>NEURONAS  ESPEJO 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"/>
            </a:pPr>
            <a:r>
              <a:rPr lang="es-ES_tradnl" b="1" u="sng" dirty="0" smtClean="0">
                <a:solidFill>
                  <a:schemeClr val="bg1"/>
                </a:solidFill>
              </a:rPr>
              <a:t>CEREBRO  EMPÁTICO </a:t>
            </a:r>
            <a:endParaRPr lang="es-ES_tradnl" u="sng" dirty="0" smtClean="0">
              <a:solidFill>
                <a:schemeClr val="bg1"/>
              </a:solidFill>
            </a:endParaRPr>
          </a:p>
          <a:p>
            <a:pPr marL="285750" indent="-28575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s-ES_tradnl" sz="1600" dirty="0">
                <a:solidFill>
                  <a:schemeClr val="bg1"/>
                </a:solidFill>
              </a:rPr>
              <a:t> </a:t>
            </a:r>
            <a:r>
              <a:rPr lang="es-ES_tradnl" sz="1600" dirty="0" smtClean="0">
                <a:solidFill>
                  <a:schemeClr val="bg1"/>
                </a:solidFill>
              </a:rPr>
              <a:t>depende:  estructuras cerebrales evolutivamente más nuevas y  estructuras primitivas </a:t>
            </a:r>
          </a:p>
          <a:p>
            <a:pPr marL="285750" indent="-28575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s-ES_tradnl" sz="1600" dirty="0">
                <a:solidFill>
                  <a:schemeClr val="bg1"/>
                </a:solidFill>
              </a:rPr>
              <a:t> </a:t>
            </a:r>
            <a:r>
              <a:rPr lang="es-ES_tradnl" sz="1600" dirty="0" smtClean="0">
                <a:solidFill>
                  <a:schemeClr val="bg1"/>
                </a:solidFill>
              </a:rPr>
              <a:t>involucra aspectos emocionales y reflexivos </a:t>
            </a:r>
          </a:p>
          <a:p>
            <a:pPr marL="285750" indent="-28575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s-ES_tradnl" sz="1600" dirty="0">
                <a:solidFill>
                  <a:schemeClr val="bg1"/>
                </a:solidFill>
              </a:rPr>
              <a:t> </a:t>
            </a:r>
            <a:r>
              <a:rPr lang="es-ES_tradnl" sz="1600" b="1" dirty="0" smtClean="0">
                <a:solidFill>
                  <a:schemeClr val="bg1"/>
                </a:solidFill>
              </a:rPr>
              <a:t>papel en juicio moral, motivación ……y toma  de decisiones. </a:t>
            </a:r>
          </a:p>
          <a:p>
            <a:pPr>
              <a:lnSpc>
                <a:spcPct val="150000"/>
              </a:lnSpc>
            </a:pPr>
            <a:endParaRPr lang="es-ES_tradnl" sz="1050" b="1" u="sng" dirty="0" smtClean="0"/>
          </a:p>
          <a:p>
            <a:pPr marL="285750" indent="-285750">
              <a:lnSpc>
                <a:spcPct val="150000"/>
              </a:lnSpc>
              <a:buFont typeface="Symbol" panose="05050102010706020507" pitchFamily="18" charset="2"/>
              <a:buChar char=""/>
            </a:pPr>
            <a:r>
              <a:rPr lang="es-ES_tradnl" b="1" u="sng" dirty="0"/>
              <a:t> </a:t>
            </a:r>
            <a:r>
              <a:rPr lang="es-ES_tradnl" b="1" u="sng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CONDUCTA  SOCIAL</a:t>
            </a:r>
            <a:r>
              <a:rPr lang="es-ES_tradnl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</a:t>
            </a:r>
            <a:r>
              <a:rPr lang="es-ES_tradnl" dirty="0" smtClean="0"/>
              <a:t>sistemas  cerebrales específicos  por </a:t>
            </a:r>
          </a:p>
          <a:p>
            <a:pPr>
              <a:lnSpc>
                <a:spcPct val="150000"/>
              </a:lnSpc>
            </a:pPr>
            <a:r>
              <a:rPr lang="es-ES_tradnl" dirty="0" smtClean="0"/>
              <a:t> los desafíos cognitivos que exige la interacción social</a:t>
            </a:r>
            <a:r>
              <a:rPr lang="es-ES_tradnl" b="1" u="sng" dirty="0" smtClean="0"/>
              <a:t>  </a:t>
            </a:r>
            <a:r>
              <a:rPr lang="es-ES_tradnl" b="1" dirty="0" smtClean="0"/>
              <a:t>(diferentes para los objetos)</a:t>
            </a:r>
          </a:p>
          <a:p>
            <a:pPr>
              <a:lnSpc>
                <a:spcPct val="150000"/>
              </a:lnSpc>
            </a:pPr>
            <a:endParaRPr lang="es-ES_tradnl" b="1" u="sng" dirty="0"/>
          </a:p>
          <a:p>
            <a:pPr marL="285750" indent="-285750">
              <a:lnSpc>
                <a:spcPct val="150000"/>
              </a:lnSpc>
              <a:buFont typeface="Symbol" panose="05050102010706020507" pitchFamily="18" charset="2"/>
              <a:buChar char=""/>
            </a:pPr>
            <a:endParaRPr lang="es-ES_tradnl" b="1" u="sng" dirty="0" smtClean="0"/>
          </a:p>
        </p:txBody>
      </p:sp>
    </p:spTree>
    <p:extLst>
      <p:ext uri="{BB962C8B-B14F-4D97-AF65-F5344CB8AC3E}">
        <p14:creationId xmlns="" xmlns:p14="http://schemas.microsoft.com/office/powerpoint/2010/main" val="1707277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texto 6"/>
          <p:cNvSpPr>
            <a:spLocks noGrp="1"/>
          </p:cNvSpPr>
          <p:nvPr>
            <p:ph type="body" idx="1"/>
          </p:nvPr>
        </p:nvSpPr>
        <p:spPr>
          <a:xfrm>
            <a:off x="1355649" y="0"/>
            <a:ext cx="6402467" cy="432048"/>
          </a:xfrm>
          <a:solidFill>
            <a:schemeClr val="tx2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txBody>
          <a:bodyPr>
            <a:normAutofit fontScale="25000" lnSpcReduction="20000"/>
          </a:bodyPr>
          <a:lstStyle/>
          <a:p>
            <a:pPr algn="ctr"/>
            <a:r>
              <a:rPr lang="es-ES" sz="9600" b="1" dirty="0" smtClean="0"/>
              <a:t>El cerebro en construcción – Adolescente </a:t>
            </a:r>
            <a:endParaRPr lang="es-ES" sz="9600" b="1" dirty="0"/>
          </a:p>
          <a:p>
            <a:pPr algn="ctr"/>
            <a:r>
              <a:rPr lang="es-ES_tradnl" sz="5900" b="1" dirty="0" smtClean="0"/>
              <a:t> </a:t>
            </a:r>
            <a:endParaRPr lang="es-ES" sz="3200" b="1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533400" y="1981199"/>
            <a:ext cx="7855024" cy="439689"/>
          </a:xfrm>
        </p:spPr>
        <p:txBody>
          <a:bodyPr>
            <a:normAutofit fontScale="90000"/>
          </a:bodyPr>
          <a:lstStyle/>
          <a:p>
            <a:r>
              <a:rPr lang="es-ES_tradnl" cap="none" dirty="0" smtClean="0"/>
              <a:t/>
            </a:r>
            <a:br>
              <a:rPr lang="es-ES_tradnl" cap="none" dirty="0" smtClean="0"/>
            </a:br>
            <a:r>
              <a:rPr lang="es-ES_tradnl" cap="none" dirty="0"/>
              <a:t/>
            </a:r>
            <a:br>
              <a:rPr lang="es-ES_tradnl" cap="none" dirty="0"/>
            </a:br>
            <a:r>
              <a:rPr lang="es-ES_tradnl" cap="none" dirty="0" smtClean="0"/>
              <a:t/>
            </a:r>
            <a:br>
              <a:rPr lang="es-ES_tradnl" cap="none" dirty="0" smtClean="0"/>
            </a:br>
            <a:r>
              <a:rPr lang="es-ES_tradnl" cap="none" dirty="0"/>
              <a:t/>
            </a:r>
            <a:br>
              <a:rPr lang="es-ES_tradnl" cap="none" dirty="0"/>
            </a:br>
            <a:r>
              <a:rPr lang="es-ES_tradnl" cap="none" dirty="0" smtClean="0"/>
              <a:t/>
            </a:r>
            <a:br>
              <a:rPr lang="es-ES_tradnl" cap="none" dirty="0" smtClean="0"/>
            </a:br>
            <a:endParaRPr lang="es-ES" dirty="0"/>
          </a:p>
        </p:txBody>
      </p:sp>
      <p:sp>
        <p:nvSpPr>
          <p:cNvPr id="4" name="Rectángulo 3"/>
          <p:cNvSpPr/>
          <p:nvPr/>
        </p:nvSpPr>
        <p:spPr>
          <a:xfrm>
            <a:off x="0" y="548680"/>
            <a:ext cx="9065744" cy="7779053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Symbol" panose="05050102010706020507" pitchFamily="18" charset="2"/>
              <a:buChar char=""/>
            </a:pPr>
            <a:r>
              <a:rPr lang="es-ES_tradnl" b="1" dirty="0" smtClean="0">
                <a:solidFill>
                  <a:schemeClr val="bg1"/>
                </a:solidFill>
              </a:rPr>
              <a:t> </a:t>
            </a:r>
            <a:r>
              <a:rPr lang="es-ES_tradnl" b="1" u="sng" dirty="0" smtClean="0">
                <a:solidFill>
                  <a:schemeClr val="bg1"/>
                </a:solidFill>
              </a:rPr>
              <a:t>MADURACIÓN  DEL  CEREBRO</a:t>
            </a:r>
            <a:endParaRPr lang="es-ES_tradnl" b="1" u="sng" dirty="0">
              <a:solidFill>
                <a:schemeClr val="bg1"/>
              </a:solidFill>
            </a:endParaRPr>
          </a:p>
          <a:p>
            <a:pPr marL="742950" lvl="1" indent="-285750">
              <a:lnSpc>
                <a:spcPct val="150000"/>
              </a:lnSpc>
              <a:buFontTx/>
              <a:buChar char="-"/>
            </a:pPr>
            <a:r>
              <a:rPr lang="es-ES_tradnl" dirty="0" smtClean="0"/>
              <a:t>Procesamiento sentidos, movimiento</a:t>
            </a:r>
          </a:p>
          <a:p>
            <a:pPr marL="742950" lvl="1" indent="-285750">
              <a:lnSpc>
                <a:spcPct val="150000"/>
              </a:lnSpc>
              <a:buFontTx/>
              <a:buChar char="-"/>
            </a:pPr>
            <a:r>
              <a:rPr lang="es-ES_tradnl" dirty="0"/>
              <a:t> </a:t>
            </a:r>
            <a:r>
              <a:rPr lang="es-ES_tradnl" dirty="0" smtClean="0"/>
              <a:t>orientación espacial y lenguaje </a:t>
            </a:r>
          </a:p>
          <a:p>
            <a:pPr marL="742950" lvl="1" indent="-285750">
              <a:lnSpc>
                <a:spcPct val="150000"/>
              </a:lnSpc>
              <a:buFontTx/>
              <a:buChar char="-"/>
            </a:pPr>
            <a:r>
              <a:rPr lang="es-ES_tradnl" u="sng" dirty="0" smtClean="0"/>
              <a:t>Década 30. lóbulos  </a:t>
            </a:r>
            <a:r>
              <a:rPr lang="es-ES_tradnl" u="sng" dirty="0"/>
              <a:t>frontales: </a:t>
            </a:r>
            <a:r>
              <a:rPr lang="es-ES_tradnl" b="1" dirty="0"/>
              <a:t>planificación, toma decisiones, memoria de trabajo, control del impulso</a:t>
            </a:r>
            <a:r>
              <a:rPr lang="es-ES_tradnl" dirty="0"/>
              <a:t>, </a:t>
            </a:r>
            <a:endParaRPr lang="es-ES_tradnl" dirty="0" smtClean="0"/>
          </a:p>
          <a:p>
            <a:pPr lvl="1">
              <a:lnSpc>
                <a:spcPct val="150000"/>
              </a:lnSpc>
            </a:pPr>
            <a:r>
              <a:rPr lang="es-ES_tradnl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PUBERTAD:            </a:t>
            </a:r>
            <a:r>
              <a:rPr lang="es-ES_tradnl" b="1" u="sng" dirty="0" smtClean="0">
                <a:solidFill>
                  <a:srgbClr val="FFFF00"/>
                </a:solidFill>
              </a:rPr>
              <a:t>maduración reproductiva </a:t>
            </a:r>
          </a:p>
          <a:p>
            <a:pPr lvl="1">
              <a:lnSpc>
                <a:spcPct val="150000"/>
              </a:lnSpc>
            </a:pPr>
            <a:r>
              <a:rPr lang="es-ES_tradnl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ADOLESCENCIA</a:t>
            </a:r>
            <a:r>
              <a:rPr lang="es-ES_tradnl" dirty="0" smtClean="0">
                <a:solidFill>
                  <a:srgbClr val="FFFF00"/>
                </a:solidFill>
              </a:rPr>
              <a:t>: </a:t>
            </a:r>
            <a:r>
              <a:rPr lang="es-ES_tradnl" b="1" dirty="0" smtClean="0">
                <a:solidFill>
                  <a:srgbClr val="FFFF00"/>
                </a:solidFill>
              </a:rPr>
              <a:t> maduración emocional y mental</a:t>
            </a:r>
          </a:p>
          <a:p>
            <a:pPr lvl="1" algn="ctr">
              <a:lnSpc>
                <a:spcPct val="150000"/>
              </a:lnSpc>
            </a:pPr>
            <a:r>
              <a:rPr lang="es-ES_tradnl" b="1" u="sng" dirty="0" smtClean="0"/>
              <a:t>Modificaciones cruciales. </a:t>
            </a:r>
            <a:r>
              <a:rPr lang="es-ES_tradnl" b="1" dirty="0" smtClean="0"/>
              <a:t> </a:t>
            </a:r>
            <a:r>
              <a:rPr lang="es-ES_tradnl" b="1" u="sng" dirty="0" smtClean="0"/>
              <a:t>Extensivo proceso de reorganización cerebral 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ES_tradnl" b="1" u="sng" dirty="0" smtClean="0"/>
              <a:t>Cíngulo anterior: </a:t>
            </a:r>
            <a:r>
              <a:rPr lang="es-ES_tradnl" b="1" dirty="0" smtClean="0"/>
              <a:t>atención 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ES_tradnl" b="1" dirty="0"/>
              <a:t> </a:t>
            </a:r>
            <a:r>
              <a:rPr lang="es-ES_tradnl" b="1" dirty="0" smtClean="0"/>
              <a:t>lóbulo frontal : balance de conexiones con áreas emocionales.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ES_tradnl" b="1" dirty="0" smtClean="0"/>
              <a:t>Hipocampo y amígdala, 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ES_tradnl" b="1" dirty="0" smtClean="0"/>
              <a:t>cuerpo calloso  para conectar  hemisferios cerebrales </a:t>
            </a:r>
          </a:p>
          <a:p>
            <a:pPr marL="742950" lvl="1" indent="-285750">
              <a:lnSpc>
                <a:spcPct val="150000"/>
              </a:lnSpc>
              <a:buFontTx/>
              <a:buChar char="-"/>
            </a:pPr>
            <a:r>
              <a:rPr lang="es-ES_tradnl" b="1" dirty="0"/>
              <a:t> </a:t>
            </a:r>
            <a:r>
              <a:rPr lang="es-ES_tradnl" b="1" dirty="0" smtClean="0"/>
              <a:t> </a:t>
            </a:r>
          </a:p>
          <a:p>
            <a:pPr lvl="1">
              <a:lnSpc>
                <a:spcPct val="150000"/>
              </a:lnSpc>
            </a:pPr>
            <a:r>
              <a:rPr lang="es-ES_tradnl" b="1" u="sng" dirty="0" smtClean="0">
                <a:solidFill>
                  <a:srgbClr val="FF0000"/>
                </a:solidFill>
              </a:rPr>
              <a:t>PREOCUPACIÓN por efectos a largo plazo: DEMANDAS  MÚLTIPLES  </a:t>
            </a:r>
          </a:p>
          <a:p>
            <a:pPr>
              <a:lnSpc>
                <a:spcPct val="150000"/>
              </a:lnSpc>
            </a:pPr>
            <a:r>
              <a:rPr lang="es-ES_tradnl" sz="1600" dirty="0" smtClean="0">
                <a:solidFill>
                  <a:srgbClr val="FF0000"/>
                </a:solidFill>
              </a:rPr>
              <a:t> </a:t>
            </a:r>
          </a:p>
          <a:p>
            <a:pPr marL="171450" indent="-171450">
              <a:lnSpc>
                <a:spcPct val="150000"/>
              </a:lnSpc>
              <a:buFontTx/>
              <a:buChar char="-"/>
            </a:pPr>
            <a:endParaRPr lang="es-ES_tradnl" sz="1100" u="sng" dirty="0" smtClean="0"/>
          </a:p>
          <a:p>
            <a:pPr marL="285750" indent="-285750">
              <a:lnSpc>
                <a:spcPct val="150000"/>
              </a:lnSpc>
              <a:buFont typeface="Symbol" panose="05050102010706020507" pitchFamily="18" charset="2"/>
              <a:buChar char=""/>
            </a:pPr>
            <a:endParaRPr lang="es-ES_tradnl" b="1" u="sng" dirty="0" smtClean="0"/>
          </a:p>
          <a:p>
            <a:pPr>
              <a:lnSpc>
                <a:spcPct val="150000"/>
              </a:lnSpc>
            </a:pPr>
            <a:endParaRPr lang="es-ES_tradnl" b="1" u="sng" dirty="0"/>
          </a:p>
          <a:p>
            <a:pPr marL="285750" indent="-285750">
              <a:lnSpc>
                <a:spcPct val="150000"/>
              </a:lnSpc>
              <a:buFont typeface="Symbol" panose="05050102010706020507" pitchFamily="18" charset="2"/>
              <a:buChar char=""/>
            </a:pPr>
            <a:endParaRPr lang="es-ES_tradnl" b="1" u="sng" dirty="0" smtClean="0"/>
          </a:p>
        </p:txBody>
      </p:sp>
    </p:spTree>
    <p:extLst>
      <p:ext uri="{BB962C8B-B14F-4D97-AF65-F5344CB8AC3E}">
        <p14:creationId xmlns="" xmlns:p14="http://schemas.microsoft.com/office/powerpoint/2010/main" val="522537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texto 6"/>
          <p:cNvSpPr>
            <a:spLocks noGrp="1"/>
          </p:cNvSpPr>
          <p:nvPr>
            <p:ph type="body" idx="1"/>
          </p:nvPr>
        </p:nvSpPr>
        <p:spPr>
          <a:xfrm>
            <a:off x="1403648" y="188640"/>
            <a:ext cx="6402467" cy="432048"/>
          </a:xfrm>
          <a:solidFill>
            <a:schemeClr val="tx2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txBody>
          <a:bodyPr>
            <a:normAutofit fontScale="25000" lnSpcReduction="20000"/>
          </a:bodyPr>
          <a:lstStyle/>
          <a:p>
            <a:pPr algn="ctr"/>
            <a:r>
              <a:rPr lang="es-ES" sz="9600" b="1" dirty="0" smtClean="0"/>
              <a:t>Violencia   </a:t>
            </a:r>
            <a:endParaRPr lang="es-ES" sz="9600" b="1" dirty="0"/>
          </a:p>
          <a:p>
            <a:pPr algn="ctr"/>
            <a:r>
              <a:rPr lang="es-ES_tradnl" sz="5900" b="1" dirty="0" smtClean="0"/>
              <a:t> </a:t>
            </a:r>
            <a:endParaRPr lang="es-ES" sz="3200" b="1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67544" y="1883007"/>
            <a:ext cx="7855024" cy="439689"/>
          </a:xfrm>
        </p:spPr>
        <p:txBody>
          <a:bodyPr>
            <a:normAutofit fontScale="90000"/>
          </a:bodyPr>
          <a:lstStyle/>
          <a:p>
            <a:r>
              <a:rPr lang="es-ES_tradnl" cap="none" dirty="0" smtClean="0"/>
              <a:t/>
            </a:r>
            <a:br>
              <a:rPr lang="es-ES_tradnl" cap="none" dirty="0" smtClean="0"/>
            </a:br>
            <a:r>
              <a:rPr lang="es-ES_tradnl" cap="none" dirty="0"/>
              <a:t/>
            </a:r>
            <a:br>
              <a:rPr lang="es-ES_tradnl" cap="none" dirty="0"/>
            </a:br>
            <a:r>
              <a:rPr lang="es-ES_tradnl" cap="none" dirty="0" smtClean="0"/>
              <a:t/>
            </a:r>
            <a:br>
              <a:rPr lang="es-ES_tradnl" cap="none" dirty="0" smtClean="0"/>
            </a:br>
            <a:r>
              <a:rPr lang="es-ES_tradnl" cap="none" dirty="0"/>
              <a:t/>
            </a:r>
            <a:br>
              <a:rPr lang="es-ES_tradnl" cap="none" dirty="0"/>
            </a:br>
            <a:r>
              <a:rPr lang="es-ES_tradnl" cap="none" dirty="0" smtClean="0"/>
              <a:t/>
            </a:r>
            <a:br>
              <a:rPr lang="es-ES_tradnl" cap="none" dirty="0" smtClean="0"/>
            </a:br>
            <a:endParaRPr lang="es-ES" dirty="0"/>
          </a:p>
        </p:txBody>
      </p:sp>
      <p:sp>
        <p:nvSpPr>
          <p:cNvPr id="4" name="Rectángulo 3"/>
          <p:cNvSpPr/>
          <p:nvPr/>
        </p:nvSpPr>
        <p:spPr>
          <a:xfrm>
            <a:off x="0" y="810191"/>
            <a:ext cx="9065744" cy="3831818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Symbol" panose="05050102010706020507" pitchFamily="18" charset="2"/>
              <a:buChar char=""/>
            </a:pPr>
            <a:r>
              <a:rPr lang="es-ES_tradnl" b="1" dirty="0" smtClean="0"/>
              <a:t>  </a:t>
            </a:r>
            <a:r>
              <a:rPr lang="es-ES_tradnl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VIOLENCIA  IMPULSIVA, </a:t>
            </a:r>
            <a:r>
              <a:rPr lang="es-ES_tradnl" b="1" dirty="0" smtClean="0"/>
              <a:t>espontánea, no planificada 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ES_tradnl" dirty="0" smtClean="0"/>
              <a:t>  </a:t>
            </a:r>
            <a:r>
              <a:rPr lang="es-ES_tradnl" u="sng" dirty="0" smtClean="0">
                <a:solidFill>
                  <a:schemeClr val="bg1"/>
                </a:solidFill>
              </a:rPr>
              <a:t>Neurobiología  subyacente </a:t>
            </a:r>
            <a:r>
              <a:rPr lang="es-ES_tradnl" dirty="0" smtClean="0"/>
              <a:t>: áreas cerebrales  involucradas en  el control del miedo  y control afectivo 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ES_tradnl" dirty="0"/>
              <a:t> </a:t>
            </a:r>
            <a:r>
              <a:rPr lang="es-ES_tradnl" dirty="0" smtClean="0"/>
              <a:t>anormalidad de la actividad de la serotonina en corteza frontal </a:t>
            </a:r>
          </a:p>
          <a:p>
            <a:pPr>
              <a:lnSpc>
                <a:spcPct val="150000"/>
              </a:lnSpc>
            </a:pPr>
            <a:endParaRPr lang="es-ES_tradnl" b="1" u="sng" dirty="0" smtClean="0"/>
          </a:p>
          <a:p>
            <a:pPr marL="285750" indent="-285750">
              <a:lnSpc>
                <a:spcPct val="150000"/>
              </a:lnSpc>
              <a:buFont typeface="Symbol" panose="05050102010706020507" pitchFamily="18" charset="2"/>
              <a:buChar char=""/>
            </a:pPr>
            <a:r>
              <a:rPr lang="es-ES_tradnl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VIOLENCIA  PREMEDITADA </a:t>
            </a:r>
            <a:r>
              <a:rPr lang="es-ES_tradnl" dirty="0" smtClean="0">
                <a:solidFill>
                  <a:schemeClr val="bg1"/>
                </a:solidFill>
              </a:rPr>
              <a:t>comportamiento planificado</a:t>
            </a:r>
            <a:endParaRPr lang="es-ES_tradnl" sz="1100" dirty="0" smtClean="0">
              <a:solidFill>
                <a:schemeClr val="bg1"/>
              </a:solidFill>
            </a:endParaRP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ES_tradnl" u="sng" dirty="0">
                <a:solidFill>
                  <a:schemeClr val="bg1"/>
                </a:solidFill>
              </a:rPr>
              <a:t>Neurobiología  subyacente </a:t>
            </a:r>
            <a:r>
              <a:rPr lang="es-ES_tradnl" dirty="0" smtClean="0">
                <a:solidFill>
                  <a:schemeClr val="bg1"/>
                </a:solidFill>
              </a:rPr>
              <a:t>:   no se asocia con la frustración </a:t>
            </a:r>
            <a:endParaRPr lang="es-ES_tradnl" b="1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endParaRPr lang="es-ES_tradnl" b="1" u="sng" dirty="0"/>
          </a:p>
          <a:p>
            <a:pPr marL="285750" indent="-285750">
              <a:lnSpc>
                <a:spcPct val="150000"/>
              </a:lnSpc>
              <a:buFont typeface="Symbol" panose="05050102010706020507" pitchFamily="18" charset="2"/>
              <a:buChar char=""/>
            </a:pPr>
            <a:endParaRPr lang="es-ES_tradnl" b="1" u="sng" dirty="0" smtClean="0"/>
          </a:p>
        </p:txBody>
      </p:sp>
    </p:spTree>
    <p:extLst>
      <p:ext uri="{BB962C8B-B14F-4D97-AF65-F5344CB8AC3E}">
        <p14:creationId xmlns="" xmlns:p14="http://schemas.microsoft.com/office/powerpoint/2010/main" val="291532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object type=&quot;3&quot; unique_id=&quot;10005&quot;&gt;&lt;property id=&quot;20148&quot; value=&quot;5&quot;/&gt;&lt;property id=&quot;20300&quot; value=&quot;Slide 2&quot;/&gt;&lt;property id=&quot;20307&quot; value=&quot;273&quot;/&gt;&lt;/object&gt;&lt;object type=&quot;3&quot; unique_id=&quot;10007&quot;&gt;&lt;property id=&quot;20148&quot; value=&quot;5&quot;/&gt;&lt;property id=&quot;20300&quot; value=&quot;Slide 4&quot;/&gt;&lt;property id=&quot;20307&quot; value=&quot;274&quot;/&gt;&lt;/object&gt;&lt;object type=&quot;3&quot; unique_id=&quot;10017&quot;&gt;&lt;property id=&quot;20148&quot; value=&quot;5&quot;/&gt;&lt;property id=&quot;20300&quot; value=&quot;Slide 13&quot;/&gt;&lt;property id=&quot;20307&quot; value=&quot;264&quot;/&gt;&lt;/object&gt;&lt;object type=&quot;3&quot; unique_id=&quot;10018&quot;&gt;&lt;property id=&quot;20148&quot; value=&quot;5&quot;/&gt;&lt;property id=&quot;20300&quot; value=&quot;Slide 14&quot;/&gt;&lt;property id=&quot;20307&quot; value=&quot;268&quot;/&gt;&lt;/object&gt;&lt;object type=&quot;3&quot; unique_id=&quot;10323&quot;&gt;&lt;property id=&quot;20148&quot; value=&quot;5&quot;/&gt;&lt;property id=&quot;20300&quot; value=&quot;Slide 5&quot;/&gt;&lt;property id=&quot;20307&quot; value=&quot;285&quot;/&gt;&lt;/object&gt;&lt;object type=&quot;3&quot; unique_id=&quot;10325&quot;&gt;&lt;property id=&quot;20148&quot; value=&quot;5&quot;/&gt;&lt;property id=&quot;20300&quot; value=&quot;Slide 10&quot;/&gt;&lt;property id=&quot;20307&quot; value=&quot;289&quot;/&gt;&lt;/object&gt;&lt;object type=&quot;3&quot; unique_id=&quot;10326&quot;&gt;&lt;property id=&quot;20148&quot; value=&quot;5&quot;/&gt;&lt;property id=&quot;20300&quot; value=&quot;Slide 11&quot;/&gt;&lt;property id=&quot;20307&quot; value=&quot;287&quot;/&gt;&lt;/object&gt;&lt;object type=&quot;3&quot; unique_id=&quot;10608&quot;&gt;&lt;property id=&quot;20148&quot; value=&quot;5&quot;/&gt;&lt;property id=&quot;20300&quot; value=&quot;Slide 3&quot;/&gt;&lt;property id=&quot;20307&quot; value=&quot;297&quot;/&gt;&lt;/object&gt;&lt;object type=&quot;3&quot; unique_id=&quot;10610&quot;&gt;&lt;property id=&quot;20148&quot; value=&quot;5&quot;/&gt;&lt;property id=&quot;20300&quot; value=&quot;Slide 6&quot;/&gt;&lt;property id=&quot;20307&quot; value=&quot;300&quot;/&gt;&lt;/object&gt;&lt;object type=&quot;3&quot; unique_id=&quot;10611&quot;&gt;&lt;property id=&quot;20148&quot; value=&quot;5&quot;/&gt;&lt;property id=&quot;20300&quot; value=&quot;Slide 8&quot;/&gt;&lt;property id=&quot;20307&quot; value=&quot;299&quot;/&gt;&lt;/object&gt;&lt;object type=&quot;3&quot; unique_id=&quot;10764&quot;&gt;&lt;property id=&quot;20148&quot; value=&quot;5&quot;/&gt;&lt;property id=&quot;20300&quot; value=&quot;Slide 7&quot;/&gt;&lt;property id=&quot;20307&quot; value=&quot;301&quot;/&gt;&lt;/object&gt;&lt;object type=&quot;3&quot; unique_id=&quot;10765&quot;&gt;&lt;property id=&quot;20148&quot; value=&quot;5&quot;/&gt;&lt;property id=&quot;20300&quot; value=&quot;Slide 9&quot;/&gt;&lt;property id=&quot;20307&quot; value=&quot;302&quot;/&gt;&lt;/object&gt;&lt;object type=&quot;3&quot; unique_id=&quot;10766&quot;&gt;&lt;property id=&quot;20148&quot; value=&quot;5&quot;/&gt;&lt;property id=&quot;20300&quot; value=&quot;Slide 12&quot;/&gt;&lt;property id=&quot;20307&quot; value=&quot;303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Sector">
  <a:themeElements>
    <a:clrScheme name="Sector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ector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ector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4821</TotalTime>
  <Words>1129</Words>
  <Application>Microsoft Office PowerPoint</Application>
  <PresentationFormat>Presentación en pantalla (4:3)</PresentationFormat>
  <Paragraphs>187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6" baseType="lpstr">
      <vt:lpstr>Sector</vt:lpstr>
      <vt:lpstr>SEMINARIO   UOE                abril, 2.017</vt:lpstr>
      <vt:lpstr>     </vt:lpstr>
      <vt:lpstr>     </vt:lpstr>
      <vt:lpstr>     </vt:lpstr>
      <vt:lpstr>     </vt:lpstr>
      <vt:lpstr>     </vt:lpstr>
      <vt:lpstr>     </vt:lpstr>
      <vt:lpstr>     </vt:lpstr>
      <vt:lpstr>     </vt:lpstr>
      <vt:lpstr>     </vt:lpstr>
      <vt:lpstr> biología  del  miedo </vt:lpstr>
      <vt:lpstr>Diapositiva 12</vt:lpstr>
      <vt:lpstr>Diapositiva 13</vt:lpstr>
      <vt:lpstr>     </vt:lpstr>
      <vt:lpstr> 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Albatros</dc:creator>
  <cp:lastModifiedBy>FERNADO</cp:lastModifiedBy>
  <cp:revision>348</cp:revision>
  <cp:lastPrinted>2013-12-13T00:12:23Z</cp:lastPrinted>
  <dcterms:created xsi:type="dcterms:W3CDTF">2012-09-20T18:10:03Z</dcterms:created>
  <dcterms:modified xsi:type="dcterms:W3CDTF">2017-05-24T08:11:59Z</dcterms:modified>
</cp:coreProperties>
</file>