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15"/>
  </p:notesMasterIdLst>
  <p:handoutMasterIdLst>
    <p:handoutMasterId r:id="rId16"/>
  </p:handoutMasterIdLst>
  <p:sldIdLst>
    <p:sldId id="267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</p:sldIdLst>
  <p:sldSz cx="12188825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18" autoAdjust="0"/>
    <p:restoredTop sz="94599" autoAdjust="0"/>
  </p:normalViewPr>
  <p:slideViewPr>
    <p:cSldViewPr>
      <p:cViewPr>
        <p:scale>
          <a:sx n="75" d="100"/>
          <a:sy n="75" d="100"/>
        </p:scale>
        <p:origin x="228" y="126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2478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0DA9E687-D4D9-4830-96CB-55B3D74738A8}" type="datetime1">
              <a:rPr lang="es-ES" smtClean="0"/>
              <a:t>08/02/2017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1114579-D02A-4B51-B5DF-8EC449F77AC7}" type="slidenum">
              <a:rPr lang="es-ES" smtClean="0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B4064B05-B366-404F-9759-1BCDEA9B31DA}" type="datetime1">
              <a:rPr lang="es-ES" noProof="0" smtClean="0"/>
              <a:pPr/>
              <a:t>08/02/2017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6074690-7256-4BB9-AC0F-97AEAE8CDEC2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12077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 rtlCol="0">
            <a:normAutofit/>
          </a:bodyPr>
          <a:lstStyle>
            <a:lvl1pPr algn="ctr" rtl="0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editar el estilo de subtítulo del patrón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fld id="{41CC2B9D-276D-41DE-A622-C7D1BB390971}" type="datetime1">
              <a:rPr lang="es-ES" noProof="0" smtClean="0"/>
              <a:pPr/>
              <a:t>08/02/2017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 lang="es-ES" smtClean="0"/>
              <a:pPr/>
              <a:t>‹Nº›</a:t>
            </a:fld>
            <a:endParaRPr lang="es-ES" dirty="0"/>
          </a:p>
        </p:txBody>
      </p:sp>
      <p:grpSp>
        <p:nvGrpSpPr>
          <p:cNvPr id="7" name="Grupo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Elipse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9" name="Elipse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grpSp>
          <p:nvGrpSpPr>
            <p:cNvPr id="10" name="Grupo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Conector recto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ector recto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upo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Elipse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15" name="Elipse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grpSp>
          <p:nvGrpSpPr>
            <p:cNvPr id="16" name="Grupo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Conector recto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ector recto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B2BA118-4550-4128-9948-985832F319A5}" type="datetime1">
              <a:rPr lang="es-ES" noProof="0" smtClean="0"/>
              <a:pPr/>
              <a:t>08/02/2017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AB359EF-B85B-47AD-975B-7FBC1A772523}" type="datetime1">
              <a:rPr lang="es-ES" noProof="0" smtClean="0"/>
              <a:pPr/>
              <a:t>08/02/2017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A5E7A95-9D0C-4A80-BFFE-EA4E89FA91A6}" type="datetime1">
              <a:rPr lang="es-ES" noProof="0" smtClean="0"/>
              <a:pPr/>
              <a:t>08/02/2017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rtlCol="0" anchor="b">
            <a:normAutofit/>
          </a:bodyPr>
          <a:lstStyle>
            <a:lvl1pPr algn="ctr" rtl="0">
              <a:lnSpc>
                <a:spcPct val="90000"/>
              </a:lnSpc>
              <a:defRPr sz="4800" b="0" cap="none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422030" y="3733800"/>
            <a:ext cx="9344765" cy="1219200"/>
          </a:xfrm>
        </p:spPr>
        <p:txBody>
          <a:bodyPr rtlCol="0" anchor="t"/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Haga clic para modificar el estilo de texto del patrón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9986606-ADC7-49A6-9F06-554C0ACF08BF}" type="datetime1">
              <a:rPr lang="es-ES" noProof="0" smtClean="0"/>
              <a:pPr/>
              <a:t>08/02/2017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grpSp>
        <p:nvGrpSpPr>
          <p:cNvPr id="13" name="Grupo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Elipse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Elipse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upo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Conector recto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Conector recto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 baseline="0"/>
            </a:lvl8pPr>
            <a:lvl9pPr algn="l" rtl="0">
              <a:defRPr sz="1800" baseline="0"/>
            </a:lvl9pPr>
          </a:lstStyle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9685C2E-AAA6-45C9-A717-D133C2C70B03}" type="datetime1">
              <a:rPr lang="es-ES" noProof="0" smtClean="0"/>
              <a:pPr/>
              <a:t>08/02/2017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222945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dirty="0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A6931BD-6B88-4DC1-BABB-121728874770}" type="datetime1">
              <a:rPr lang="es-ES" noProof="0" smtClean="0"/>
              <a:pPr/>
              <a:t>08/02/2017</a:t>
            </a:fld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A841E79-7DAC-44BD-991A-1D15028684E6}" type="datetime1">
              <a:rPr lang="es-ES" noProof="0" smtClean="0"/>
              <a:pPr/>
              <a:t>08/02/2017</a:t>
            </a:fld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C417530-DCFD-4A5A-9770-DD12A14AA061}" type="datetime1">
              <a:rPr lang="es-ES" noProof="0" smtClean="0"/>
              <a:pPr/>
              <a:t>08/02/2017</a:t>
            </a:fld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 baseline="0"/>
            </a:lvl8pPr>
            <a:lvl9pPr algn="l" rtl="0">
              <a:defRPr sz="1600" baseline="0"/>
            </a:lvl9pPr>
          </a:lstStyle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398B144-D9F8-4FC0-9589-842D563E4CA0}" type="datetime1">
              <a:rPr lang="es-ES" noProof="0" smtClean="0"/>
              <a:pPr/>
              <a:t>08/02/2017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8" name="Rectángulo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08846DF-04E3-4658-84E6-0B399E01081A}" type="datetime1">
              <a:rPr lang="es-ES" noProof="0" smtClean="0"/>
              <a:pPr/>
              <a:t>08/02/2017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2400" noProof="0" dirty="0"/>
          </a:p>
        </p:txBody>
      </p:sp>
      <p:sp>
        <p:nvSpPr>
          <p:cNvPr id="8" name="Rectángulo redondeado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05DDD192-0430-4E48-9A9B-AD25C0775A0C}" type="datetime1">
              <a:rPr lang="es-ES" noProof="0" smtClean="0"/>
              <a:pPr/>
              <a:t>08/02/2017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s-ES" dirty="0"/>
              <a:t>GRUPOS INTERACTIVOS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s-ES" dirty="0"/>
              <a:t>UNA EXPERIENCIA DE </a:t>
            </a:r>
            <a:r>
              <a:rPr lang="es-ES" i="1" dirty="0"/>
              <a:t>APRENDIZAJE COOPERATIVO</a:t>
            </a:r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400" i="1" dirty="0"/>
              <a:t>Resultados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sz="3600" dirty="0"/>
              <a:t>Profesorado percibe mejora en 3 ámbitos:</a:t>
            </a:r>
          </a:p>
          <a:p>
            <a:pPr lvl="1"/>
            <a:r>
              <a:rPr lang="es-ES" sz="3200" dirty="0"/>
              <a:t>Trabajo en equipo.</a:t>
            </a:r>
          </a:p>
          <a:p>
            <a:pPr lvl="1"/>
            <a:r>
              <a:rPr lang="es-ES" sz="3200" dirty="0"/>
              <a:t>Convivencia en general.</a:t>
            </a:r>
          </a:p>
          <a:p>
            <a:pPr lvl="1"/>
            <a:r>
              <a:rPr lang="es-ES" sz="3200" dirty="0"/>
              <a:t>Actitud ante el trabajo.</a:t>
            </a:r>
          </a:p>
          <a:p>
            <a:r>
              <a:rPr lang="es-ES" sz="3600" dirty="0"/>
              <a:t>Equipo directivo:</a:t>
            </a:r>
          </a:p>
          <a:p>
            <a:pPr lvl="1"/>
            <a:r>
              <a:rPr lang="es-ES" sz="3200" dirty="0"/>
              <a:t>Coordinación del profesorado.</a:t>
            </a:r>
          </a:p>
          <a:p>
            <a:pPr lvl="1"/>
            <a:r>
              <a:rPr lang="es-ES" sz="3200" dirty="0"/>
              <a:t>Relaciones en todo el centro.</a:t>
            </a:r>
          </a:p>
          <a:p>
            <a:pPr lvl="1"/>
            <a:r>
              <a:rPr lang="es-ES" sz="3200" dirty="0"/>
              <a:t>Mayor implicación de las familias.</a:t>
            </a:r>
          </a:p>
        </p:txBody>
      </p:sp>
    </p:spTree>
    <p:extLst>
      <p:ext uri="{BB962C8B-B14F-4D97-AF65-F5344CB8AC3E}">
        <p14:creationId xmlns:p14="http://schemas.microsoft.com/office/powerpoint/2010/main" val="405988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i="1" dirty="0"/>
              <a:t>Justificación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Reuniones de la CCP:</a:t>
            </a:r>
          </a:p>
          <a:p>
            <a:r>
              <a:rPr lang="es-ES" dirty="0"/>
              <a:t>Dificultades del alumnado para trabajar en grupo.</a:t>
            </a:r>
          </a:p>
          <a:p>
            <a:r>
              <a:rPr lang="es-ES" dirty="0"/>
              <a:t>Necesidad de establecer sistema basado en la actividad.</a:t>
            </a:r>
          </a:p>
          <a:p>
            <a:r>
              <a:rPr lang="es-ES" dirty="0"/>
              <a:t>Implicación de toda la comunidad educativa.</a:t>
            </a:r>
          </a:p>
          <a:p>
            <a:r>
              <a:rPr lang="es-ES" dirty="0"/>
              <a:t>Apertura del centro al entorno.</a:t>
            </a:r>
          </a:p>
        </p:txBody>
      </p:sp>
    </p:spTree>
    <p:extLst>
      <p:ext uri="{BB962C8B-B14F-4D97-AF65-F5344CB8AC3E}">
        <p14:creationId xmlns:p14="http://schemas.microsoft.com/office/powerpoint/2010/main" val="265251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i="1" dirty="0"/>
              <a:t>Presentación del programa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CCP del mes de noviembre de 2013.</a:t>
            </a:r>
          </a:p>
          <a:p>
            <a:r>
              <a:rPr lang="es-ES" dirty="0"/>
              <a:t>Basada en:</a:t>
            </a:r>
          </a:p>
          <a:p>
            <a:pPr lvl="1"/>
            <a:r>
              <a:rPr lang="es-ES" dirty="0"/>
              <a:t>Trabajo en equipo.</a:t>
            </a:r>
          </a:p>
          <a:p>
            <a:pPr lvl="1"/>
            <a:r>
              <a:rPr lang="es-ES" dirty="0"/>
              <a:t>Pequeño grupo.</a:t>
            </a:r>
          </a:p>
          <a:p>
            <a:r>
              <a:rPr lang="es-ES" dirty="0"/>
              <a:t>Denominación de </a:t>
            </a:r>
            <a:r>
              <a:rPr lang="es-ES" i="1" dirty="0"/>
              <a:t>Grupos interactivos</a:t>
            </a:r>
          </a:p>
          <a:p>
            <a:r>
              <a:rPr lang="es-ES" dirty="0"/>
              <a:t>Implicación de todo el equipo docente.</a:t>
            </a:r>
          </a:p>
        </p:txBody>
      </p:sp>
    </p:spTree>
    <p:extLst>
      <p:ext uri="{BB962C8B-B14F-4D97-AF65-F5344CB8AC3E}">
        <p14:creationId xmlns:p14="http://schemas.microsoft.com/office/powerpoint/2010/main" val="404241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400" i="1" dirty="0"/>
              <a:t>Requisitos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s-ES" sz="4400" dirty="0"/>
              <a:t>Grupos de alumnos</a:t>
            </a:r>
          </a:p>
          <a:p>
            <a:pPr lvl="1"/>
            <a:r>
              <a:rPr lang="es-ES" sz="3600" dirty="0"/>
              <a:t>4 o 5 miembros máximo.</a:t>
            </a:r>
          </a:p>
          <a:p>
            <a:pPr lvl="1"/>
            <a:r>
              <a:rPr lang="es-ES" sz="3600" dirty="0"/>
              <a:t>Heterogéneos.</a:t>
            </a:r>
          </a:p>
          <a:p>
            <a:pPr lvl="1"/>
            <a:r>
              <a:rPr lang="es-ES" sz="3600" dirty="0" err="1"/>
              <a:t>Ínteractivos</a:t>
            </a:r>
            <a:r>
              <a:rPr lang="es-ES" sz="3600" dirty="0"/>
              <a:t>.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8927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400" i="1" dirty="0"/>
              <a:t>Requisitos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lphaUcPeriod" startAt="2"/>
            </a:pPr>
            <a:r>
              <a:rPr lang="es-ES" sz="4400" dirty="0"/>
              <a:t> Actividades</a:t>
            </a:r>
          </a:p>
          <a:p>
            <a:pPr lvl="1"/>
            <a:r>
              <a:rPr lang="es-ES" sz="3600" dirty="0"/>
              <a:t>Faciliten trabajo en grupo.</a:t>
            </a:r>
          </a:p>
          <a:p>
            <a:pPr lvl="1"/>
            <a:r>
              <a:rPr lang="es-ES" sz="3600" dirty="0"/>
              <a:t>Favorezcan interdependencia.</a:t>
            </a:r>
          </a:p>
          <a:p>
            <a:pPr lvl="1"/>
            <a:r>
              <a:rPr lang="es-ES" sz="3600" dirty="0"/>
              <a:t>Duración máxima: 45 minutos.</a:t>
            </a:r>
          </a:p>
        </p:txBody>
      </p:sp>
    </p:spTree>
    <p:extLst>
      <p:ext uri="{BB962C8B-B14F-4D97-AF65-F5344CB8AC3E}">
        <p14:creationId xmlns:p14="http://schemas.microsoft.com/office/powerpoint/2010/main" val="337044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400" i="1" dirty="0"/>
              <a:t>Requisitos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lphaUcPeriod" startAt="3"/>
            </a:pPr>
            <a:r>
              <a:rPr lang="es-ES" sz="4400" dirty="0"/>
              <a:t>Equipo docente</a:t>
            </a:r>
          </a:p>
          <a:p>
            <a:pPr lvl="1"/>
            <a:r>
              <a:rPr lang="es-ES" sz="3600" dirty="0"/>
              <a:t>Coordinación inter e </a:t>
            </a:r>
            <a:r>
              <a:rPr lang="es-ES" sz="3600" dirty="0" err="1"/>
              <a:t>intraniveles</a:t>
            </a:r>
            <a:r>
              <a:rPr lang="es-ES" sz="3600" dirty="0"/>
              <a:t>.</a:t>
            </a:r>
          </a:p>
          <a:p>
            <a:pPr lvl="1"/>
            <a:r>
              <a:rPr lang="es-ES" sz="3600" dirty="0"/>
              <a:t>Rol de guía.</a:t>
            </a:r>
          </a:p>
          <a:p>
            <a:pPr lvl="1"/>
            <a:r>
              <a:rPr lang="es-ES" sz="3600" dirty="0"/>
              <a:t>Potenciar el trabajo en equipo.</a:t>
            </a:r>
          </a:p>
        </p:txBody>
      </p:sp>
    </p:spTree>
    <p:extLst>
      <p:ext uri="{BB962C8B-B14F-4D97-AF65-F5344CB8AC3E}">
        <p14:creationId xmlns:p14="http://schemas.microsoft.com/office/powerpoint/2010/main" val="236447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400" i="1" dirty="0"/>
              <a:t>Etapa y cursos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600" dirty="0"/>
              <a:t>Etapa de Educación Primaria.</a:t>
            </a:r>
          </a:p>
          <a:p>
            <a:r>
              <a:rPr lang="es-ES" sz="3600" dirty="0"/>
              <a:t>Cursos:</a:t>
            </a:r>
          </a:p>
          <a:p>
            <a:pPr lvl="1"/>
            <a:r>
              <a:rPr lang="es-ES" sz="3200" dirty="0"/>
              <a:t>2013- 2014: 4º, 5º y 6º en curso de referencia.</a:t>
            </a:r>
          </a:p>
          <a:p>
            <a:pPr lvl="1"/>
            <a:r>
              <a:rPr lang="es-ES" sz="3200" dirty="0"/>
              <a:t>2014- 2015: Toda la etapa, dividiendo los grupos en curso de referencia.</a:t>
            </a:r>
          </a:p>
          <a:p>
            <a:pPr lvl="1"/>
            <a:r>
              <a:rPr lang="es-ES" sz="3200" dirty="0"/>
              <a:t>2015- 2016: Todos los grupos, estableciendo la división entre alumnos del mismo nivel.</a:t>
            </a:r>
          </a:p>
        </p:txBody>
      </p:sp>
    </p:spTree>
    <p:extLst>
      <p:ext uri="{BB962C8B-B14F-4D97-AF65-F5344CB8AC3E}">
        <p14:creationId xmlns:p14="http://schemas.microsoft.com/office/powerpoint/2010/main" val="333454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400" i="1" dirty="0"/>
              <a:t>Temporalización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3600" dirty="0"/>
              <a:t>Meses de octubre a mayo.</a:t>
            </a:r>
          </a:p>
          <a:p>
            <a:r>
              <a:rPr lang="es-ES" sz="3600" dirty="0"/>
              <a:t>Durante tres días semanales:</a:t>
            </a:r>
          </a:p>
          <a:p>
            <a:pPr lvl="1"/>
            <a:r>
              <a:rPr lang="es-ES" sz="3200" dirty="0"/>
              <a:t>Miércoles: Primer nivel.</a:t>
            </a:r>
          </a:p>
          <a:p>
            <a:pPr lvl="1"/>
            <a:r>
              <a:rPr lang="es-ES" sz="3200" dirty="0"/>
              <a:t>Jueves: Tercer nivel.</a:t>
            </a:r>
          </a:p>
          <a:p>
            <a:pPr lvl="1"/>
            <a:r>
              <a:rPr lang="es-ES" sz="3200" dirty="0"/>
              <a:t>Viernes: Segundo nivel.</a:t>
            </a:r>
          </a:p>
          <a:p>
            <a:r>
              <a:rPr lang="es-ES" sz="3600" dirty="0"/>
              <a:t>Horario: dos primeras horas de la mañana.</a:t>
            </a:r>
          </a:p>
        </p:txBody>
      </p:sp>
    </p:spTree>
    <p:extLst>
      <p:ext uri="{BB962C8B-B14F-4D97-AF65-F5344CB8AC3E}">
        <p14:creationId xmlns:p14="http://schemas.microsoft.com/office/powerpoint/2010/main" val="36248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400" i="1" dirty="0"/>
              <a:t>Personal voluntario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3600" dirty="0"/>
              <a:t>Pertenecientes a:</a:t>
            </a:r>
          </a:p>
          <a:p>
            <a:pPr lvl="1"/>
            <a:r>
              <a:rPr lang="es-ES" sz="3200" dirty="0"/>
              <a:t>Comunidad educativa.</a:t>
            </a:r>
          </a:p>
          <a:p>
            <a:pPr lvl="1"/>
            <a:r>
              <a:rPr lang="es-ES" sz="3200" dirty="0"/>
              <a:t>Universidad de Cantabria.</a:t>
            </a:r>
          </a:p>
          <a:p>
            <a:r>
              <a:rPr lang="es-ES" sz="3600" dirty="0"/>
              <a:t>Función de moderador.</a:t>
            </a:r>
          </a:p>
          <a:p>
            <a:r>
              <a:rPr lang="es-ES" sz="3600" dirty="0"/>
              <a:t>Uno en cada pequeño grupo.</a:t>
            </a:r>
          </a:p>
          <a:p>
            <a:r>
              <a:rPr lang="es-ES" sz="3600" dirty="0"/>
              <a:t>Fomenta la participación.</a:t>
            </a:r>
          </a:p>
        </p:txBody>
      </p:sp>
    </p:spTree>
    <p:extLst>
      <p:ext uri="{BB962C8B-B14F-4D97-AF65-F5344CB8AC3E}">
        <p14:creationId xmlns:p14="http://schemas.microsoft.com/office/powerpoint/2010/main" val="128450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bros clásico 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611_TF02801059_TF02801059.potx" id="{D84A65F8-EFB6-4DEE-94C5-494AD10A5984}" vid="{3DC139F0-72CA-4B08-A5C7-F98CD63DA097}"/>
    </a:ext>
  </a:extLst>
</a:theme>
</file>

<file path=ppt/theme/theme2.xml><?xml version="1.0" encoding="utf-8"?>
<a:theme xmlns:a="http://schemas.openxmlformats.org/drawingml/2006/main" name="Tema de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D80E12-3BE9-4746-820E-FFB249F467F2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4873beb7-5857-4685-be1f-d57550cc96cc"/>
    <ds:schemaRef ds:uri="http://purl.org/dc/terms/"/>
    <ds:schemaRef ds:uri="http://purl.org/dc/dcmitype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para el ámbito educativo de un libro clásico (pantalla panorámica)</Template>
  <TotalTime>70</TotalTime>
  <Words>281</Words>
  <Application>Microsoft Office PowerPoint</Application>
  <PresentationFormat>Personalizado</PresentationFormat>
  <Paragraphs>60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Arial</vt:lpstr>
      <vt:lpstr>Constantia</vt:lpstr>
      <vt:lpstr>Libros clásico 16x9</vt:lpstr>
      <vt:lpstr>GRUPOS INTERACTIVOS</vt:lpstr>
      <vt:lpstr>Justificación</vt:lpstr>
      <vt:lpstr>Presentación del programa</vt:lpstr>
      <vt:lpstr>Requisitos</vt:lpstr>
      <vt:lpstr>Requisitos</vt:lpstr>
      <vt:lpstr>Requisitos</vt:lpstr>
      <vt:lpstr>Etapa y cursos</vt:lpstr>
      <vt:lpstr>Temporalización</vt:lpstr>
      <vt:lpstr>Personal voluntario</vt:lpstr>
      <vt:lpstr>Resultados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GRUPOS INTERACTIVOS</dc:title>
  <dc:creator>Jaime</dc:creator>
  <cp:lastModifiedBy>Jaime</cp:lastModifiedBy>
  <cp:revision>11</cp:revision>
  <dcterms:created xsi:type="dcterms:W3CDTF">2017-02-08T18:19:36Z</dcterms:created>
  <dcterms:modified xsi:type="dcterms:W3CDTF">2017-02-08T19:30:35Z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