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9" r:id="rId4"/>
    <p:sldId id="27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FFDC97"/>
    <a:srgbClr val="CCFFFF"/>
    <a:srgbClr val="FFCCFF"/>
    <a:srgbClr val="99FF99"/>
    <a:srgbClr val="FFFF99"/>
    <a:srgbClr val="3A623B"/>
    <a:srgbClr val="201F31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A755-8836-4A29-8DD0-DACA835A2CE8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85E4-3822-4A37-8C3B-AE0BB8D48D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884E-9ACF-4CE4-81B4-9D5BA49FE55E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7677-B6F7-4738-B768-6B710ACF67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9F074-DA60-4024-B7A3-ADA254E0E041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83739-1D87-4B73-A5BA-A235A8C6BE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9781-2C46-4BC0-ABF6-3DC586835757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08E6-C3A2-4967-9265-55E85A30D7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C1BD-E1AA-4844-B95B-C0C5B5733E71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07A7-DFA5-4A2A-93E0-EC0DED5D8B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4960-164E-4675-AFFF-CDD6C04C2965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4521-94CB-4D6D-8C5D-D98C02FB45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69CC-C7ED-4BB8-98E6-F216C958188F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BA87-6A78-4458-B407-C8EE2E7596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532C-D329-49E2-B9D2-0044D907BB80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339D-6A5E-47C8-B28C-F75A7B3880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EFB5-87E0-4028-A710-754DD282414E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F5AE-8861-478E-9996-6341839B13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5125-7511-43C3-9B63-0BFA31A55C7F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0B74-043F-4911-825A-B4408DD2AA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0D2E-FC2B-4633-B1A1-3AA05B2A3F2B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11FB-FAD0-4566-85F5-EC4EBF52F1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DAB12F-B9F8-427E-BC2C-65704C71F5F1}" type="datetimeFigureOut">
              <a:rPr lang="es-ES"/>
              <a:pPr>
                <a:defRPr/>
              </a:pPr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D4E71-CD5B-428F-8DCC-16794CE012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protocolo%20prevenci&#243;n,%20detecci&#243;n%20e%20intervenci&#243;n%20ante%20acoso%20homof&#243;bico%20y%20transf&#243;bico.doc" TargetMode="External"/><Relationship Id="rId3" Type="http://schemas.openxmlformats.org/officeDocument/2006/relationships/image" Target="../media/image9.jpeg"/><Relationship Id="rId7" Type="http://schemas.openxmlformats.org/officeDocument/2006/relationships/hyperlink" Target="Protocolo%20acoso%20-definitivo-sep2016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ecreto%2053-2009%20de%2025%20de%20junio-conviv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P-Plan%20de%20Convivencia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1331913" y="2565400"/>
            <a:ext cx="66436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rgbClr val="6C0000"/>
                </a:solidFill>
                <a:latin typeface="Calibri" pitchFamily="34" charset="0"/>
              </a:rPr>
              <a:t>EL CLIMA ESCOLAR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rgbClr val="002060"/>
                </a:solidFill>
                <a:latin typeface="Calibri" pitchFamily="34" charset="0"/>
              </a:rPr>
              <a:t>reflexiones compartidas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solidFill>
                <a:srgbClr val="00206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b="1" dirty="0">
              <a:solidFill>
                <a:srgbClr val="00206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Calibri" pitchFamily="34" charset="0"/>
              </a:rPr>
              <a:t>                </a:t>
            </a: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UNIDAD DE CONVIVENCIA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Calibri" pitchFamily="34" charset="0"/>
              </a:rPr>
              <a:t>                                   </a:t>
            </a:r>
            <a:r>
              <a:rPr lang="es-ES" sz="2400" b="1" dirty="0">
                <a:solidFill>
                  <a:srgbClr val="002060"/>
                </a:solidFill>
                <a:latin typeface="Calibri" pitchFamily="34" charset="0"/>
              </a:rPr>
              <a:t>Jueves, 6 de abril de 2017</a:t>
            </a:r>
            <a:endParaRPr lang="es-ES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317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22534" name="7 CuadroTexto"/>
          <p:cNvSpPr txBox="1">
            <a:spLocks noChangeArrowheads="1"/>
          </p:cNvSpPr>
          <p:nvPr/>
        </p:nvSpPr>
        <p:spPr bwMode="auto">
          <a:xfrm>
            <a:off x="468313" y="2205038"/>
            <a:ext cx="8101012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2060"/>
                </a:solidFill>
                <a:latin typeface="Calibri" pitchFamily="34" charset="0"/>
              </a:rPr>
              <a:t>ABORDAR LOS CONFLICTOS PARA LA CONSTRUCCIÓN DE UNA CONVIVENCIA POSITIVA</a:t>
            </a:r>
            <a:endParaRPr lang="es-ES" sz="8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979613" y="6400800"/>
            <a:ext cx="528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RESPONSABILIDAD COMPARTIDA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284530" y="3321043"/>
            <a:ext cx="2546528" cy="6810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FAMILIAS</a:t>
            </a:r>
          </a:p>
        </p:txBody>
      </p:sp>
      <p:sp>
        <p:nvSpPr>
          <p:cNvPr id="18" name="17 Rectángulo"/>
          <p:cNvSpPr/>
          <p:nvPr/>
        </p:nvSpPr>
        <p:spPr>
          <a:xfrm rot="5400000">
            <a:off x="6885697" y="4245871"/>
            <a:ext cx="2546528" cy="6810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ALUMNADO</a:t>
            </a:r>
          </a:p>
        </p:txBody>
      </p:sp>
      <p:pic>
        <p:nvPicPr>
          <p:cNvPr id="19" name="18 Rectángulo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492375"/>
            <a:ext cx="792162" cy="4365625"/>
          </a:xfrm>
          <a:prstGeom prst="rect">
            <a:avLst/>
          </a:prstGeom>
          <a:noFill/>
        </p:spPr>
      </p:pic>
      <p:pic>
        <p:nvPicPr>
          <p:cNvPr id="22540" name="Picture 7" descr="C:\Users\Ramón\Downloads\descarga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573463"/>
            <a:ext cx="58070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2916238" y="5516563"/>
            <a:ext cx="2952750" cy="7000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Times New Roman"/>
                <a:cs typeface="Times New Roman"/>
              </a:rPr>
              <a:t>PROFESORADO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23558" name="7 CuadroTexto"/>
          <p:cNvSpPr txBox="1">
            <a:spLocks noChangeArrowheads="1"/>
          </p:cNvSpPr>
          <p:nvPr/>
        </p:nvSpPr>
        <p:spPr bwMode="auto">
          <a:xfrm>
            <a:off x="468313" y="2205038"/>
            <a:ext cx="8101012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2060"/>
                </a:solidFill>
                <a:latin typeface="Calibri" pitchFamily="34" charset="0"/>
              </a:rPr>
              <a:t>ABORDAR LOS CONFLICTOS PARA LA CONSTRUCCIÓN DE UNA CONVIVENCIA POSITIVA</a:t>
            </a:r>
            <a:endParaRPr lang="es-ES" sz="8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84213" y="4076700"/>
            <a:ext cx="2808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ESTRATEGIAS DE APOYO ENTRE IGUALES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419475" y="3716338"/>
            <a:ext cx="11525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500563" y="3500438"/>
            <a:ext cx="40322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/>
              <a:t> </a:t>
            </a:r>
            <a:r>
              <a:rPr lang="es-ES" b="1">
                <a:solidFill>
                  <a:schemeClr val="tx2"/>
                </a:solidFill>
              </a:rPr>
              <a:t>ALUMNADO AYUDANTE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rgbClr val="990000"/>
                </a:solidFill>
              </a:rPr>
              <a:t>GRUPOS DE AYUDA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folHlink"/>
                </a:solidFill>
              </a:rPr>
              <a:t>MEDIADORES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rgbClr val="3A623B"/>
                </a:solidFill>
              </a:rPr>
              <a:t>MENTORES Y CIBERMENTORES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hlink"/>
                </a:solidFill>
              </a:rPr>
              <a:t>CIRCULOS DE CONVIVENCIA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CÍRCULOS RESTAURATIVOS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folHlink"/>
                </a:solidFill>
              </a:rPr>
              <a:t>TUTORÍA ENTRE IGUALES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3419475" y="41497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3428992" y="4490087"/>
            <a:ext cx="1143008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492500" y="4581525"/>
            <a:ext cx="10080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419475" y="4581525"/>
            <a:ext cx="11525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419475" y="4581525"/>
            <a:ext cx="10810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419475" y="4581525"/>
            <a:ext cx="10810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611188" y="3573463"/>
            <a:ext cx="2881312" cy="230505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32770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32775" name="7 CuadroTexto"/>
          <p:cNvSpPr txBox="1">
            <a:spLocks noChangeArrowheads="1"/>
          </p:cNvSpPr>
          <p:nvPr/>
        </p:nvSpPr>
        <p:spPr bwMode="auto">
          <a:xfrm>
            <a:off x="468313" y="2205038"/>
            <a:ext cx="8101012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002060"/>
                </a:solidFill>
                <a:latin typeface="Calibri" pitchFamily="34" charset="0"/>
              </a:rPr>
              <a:t>ABORDAR LOS CONFLICTOS PARA LA CONSTRUCCIÓN DE UNA CONVIVENCIA POSITIVA</a:t>
            </a:r>
            <a:endParaRPr lang="es-ES" sz="8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84213" y="3789363"/>
            <a:ext cx="28082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DINÁMICAS DE INTERCAMBIO DE OPINIONES ENTRE EL ALUMNADO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284663" y="3644900"/>
            <a:ext cx="403225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/>
              <a:t> </a:t>
            </a:r>
            <a:r>
              <a:rPr lang="es-ES" b="1">
                <a:solidFill>
                  <a:schemeClr val="tx2"/>
                </a:solidFill>
              </a:rPr>
              <a:t>ASAMBLEAS DE AULA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rgbClr val="990000"/>
                </a:solidFill>
              </a:rPr>
              <a:t>ASAMBLEAS DE CENTRO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folHlink"/>
                </a:solidFill>
              </a:rPr>
              <a:t>JUNTAS DE DELEGADOS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rgbClr val="3A623B"/>
                </a:solidFill>
              </a:rPr>
              <a:t>MESAS REDONDAS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</a:t>
            </a:r>
            <a:r>
              <a:rPr lang="es-ES" b="1">
                <a:solidFill>
                  <a:schemeClr val="hlink"/>
                </a:solidFill>
              </a:rPr>
              <a:t>DEBATES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ES" b="1">
                <a:solidFill>
                  <a:schemeClr val="tx2"/>
                </a:solidFill>
              </a:rPr>
              <a:t> “</a:t>
            </a:r>
            <a:r>
              <a:rPr lang="es-ES" b="1">
                <a:solidFill>
                  <a:schemeClr val="accent2"/>
                </a:solidFill>
              </a:rPr>
              <a:t>BOCA-OREJA”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7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33798" name="7 CuadroTexto"/>
          <p:cNvSpPr txBox="1">
            <a:spLocks noChangeArrowheads="1"/>
          </p:cNvSpPr>
          <p:nvPr/>
        </p:nvSpPr>
        <p:spPr bwMode="auto">
          <a:xfrm>
            <a:off x="468313" y="2205038"/>
            <a:ext cx="8101012" cy="7016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000" b="1">
                <a:solidFill>
                  <a:srgbClr val="002060"/>
                </a:solidFill>
                <a:latin typeface="Calibri" pitchFamily="34" charset="0"/>
              </a:rPr>
              <a:t>QUIEBRA DE LA CONVIVENCIA</a:t>
            </a:r>
            <a:endParaRPr lang="es-ES" sz="8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33799" name="Picture 2" descr="Resultado de imagen de QUIEB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3141663"/>
            <a:ext cx="56435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7 Subtítulo" descr="Pergamino"/>
          <p:cNvSpPr>
            <a:spLocks/>
          </p:cNvSpPr>
          <p:nvPr/>
        </p:nvSpPr>
        <p:spPr bwMode="auto">
          <a:xfrm>
            <a:off x="539750" y="3860800"/>
            <a:ext cx="8143875" cy="42227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ES" sz="2300" b="1">
                <a:solidFill>
                  <a:srgbClr val="FF0000"/>
                </a:solidFill>
                <a:latin typeface="Gill Sans MT" pitchFamily="34" charset="0"/>
              </a:rPr>
              <a:t>DETECTAR E INTERVENIR LO MÁS RÁPIDO POSIBLE</a:t>
            </a:r>
          </a:p>
        </p:txBody>
      </p:sp>
      <p:pic>
        <p:nvPicPr>
          <p:cNvPr id="33801" name="Picture 9" descr="Resultado de imagen de TAPARSE LOS OJO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4724400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3851275" y="4652963"/>
            <a:ext cx="5003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latin typeface="Gill Sans MT" pitchFamily="34" charset="0"/>
                <a:hlinkClick r:id="rId7" action="ppaction://hlinkfile"/>
              </a:rPr>
              <a:t>ACTIVAR PROTOCOLOS</a:t>
            </a:r>
            <a:endParaRPr lang="es-ES" sz="2400" b="1" dirty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chemeClr val="tx2"/>
                </a:solidFill>
                <a:latin typeface="Gill Sans MT" pitchFamily="34" charset="0"/>
              </a:rPr>
              <a:t>Posible situación de desprotección</a:t>
            </a:r>
          </a:p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chemeClr val="tx2"/>
                </a:solidFill>
                <a:latin typeface="Gill Sans MT" pitchFamily="34" charset="0"/>
              </a:rPr>
              <a:t>Posible situación </a:t>
            </a:r>
            <a:r>
              <a:rPr lang="es-ES" sz="2000" b="1" dirty="0">
                <a:solidFill>
                  <a:schemeClr val="tx2"/>
                </a:solidFill>
                <a:latin typeface="Gill Sans MT" pitchFamily="34" charset="0"/>
                <a:hlinkClick r:id="rId8" action="ppaction://hlinkfile"/>
              </a:rPr>
              <a:t>de acoso</a:t>
            </a:r>
            <a:endParaRPr lang="es-ES" sz="2000" b="1" dirty="0">
              <a:solidFill>
                <a:schemeClr val="tx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500063" y="2071688"/>
            <a:ext cx="821531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625" y="2286000"/>
            <a:ext cx="8572500" cy="8540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7A2E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DEMANDAS DE LA COMUNIDAD EDUCATIVA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(procedencia)</a:t>
            </a:r>
          </a:p>
        </p:txBody>
      </p:sp>
      <p:sp>
        <p:nvSpPr>
          <p:cNvPr id="24582" name="12 CuadroTexto"/>
          <p:cNvSpPr txBox="1">
            <a:spLocks noChangeArrowheads="1"/>
          </p:cNvSpPr>
          <p:nvPr/>
        </p:nvSpPr>
        <p:spPr bwMode="auto">
          <a:xfrm>
            <a:off x="642938" y="3143250"/>
            <a:ext cx="80724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2400" b="1">
                <a:solidFill>
                  <a:srgbClr val="304290"/>
                </a:solidFill>
                <a:latin typeface="Bookman Old Style" pitchFamily="18" charset="0"/>
              </a:rPr>
              <a:t> Del alumnado</a:t>
            </a:r>
          </a:p>
          <a:p>
            <a:pPr algn="just"/>
            <a:r>
              <a:rPr lang="es-ES" sz="2400" b="1">
                <a:solidFill>
                  <a:srgbClr val="304290"/>
                </a:solidFill>
                <a:latin typeface="Bookman Old Style" pitchFamily="18" charset="0"/>
              </a:rPr>
              <a:t>   </a:t>
            </a:r>
            <a:r>
              <a:rPr lang="es-ES" b="1">
                <a:solidFill>
                  <a:srgbClr val="304290"/>
                </a:solidFill>
                <a:latin typeface="Bookman Old Style" pitchFamily="18" charset="0"/>
              </a:rPr>
              <a:t>- Etapas obligatorias: inexistente.</a:t>
            </a:r>
          </a:p>
          <a:p>
            <a:pPr algn="just"/>
            <a:r>
              <a:rPr lang="es-ES" b="1">
                <a:solidFill>
                  <a:srgbClr val="304290"/>
                </a:solidFill>
                <a:latin typeface="Bookman Old Style" pitchFamily="18" charset="0"/>
              </a:rPr>
              <a:t>    - Etapas postobligatorias: muy pocas demandas. (adultos) </a:t>
            </a:r>
          </a:p>
          <a:p>
            <a:pPr algn="just"/>
            <a:endParaRPr lang="es-ES" b="1">
              <a:solidFill>
                <a:srgbClr val="30429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2400" b="1">
                <a:solidFill>
                  <a:srgbClr val="304290"/>
                </a:solidFill>
                <a:latin typeface="Bookman Old Style" pitchFamily="18" charset="0"/>
              </a:rPr>
              <a:t> De las familias</a:t>
            </a:r>
            <a:r>
              <a:rPr lang="es-ES" b="1">
                <a:solidFill>
                  <a:srgbClr val="304290"/>
                </a:solidFill>
                <a:latin typeface="Bookman Old Style" pitchFamily="18" charset="0"/>
              </a:rPr>
              <a:t>:  </a:t>
            </a:r>
            <a:r>
              <a:rPr lang="es-ES" sz="2400" b="1">
                <a:solidFill>
                  <a:schemeClr val="accent2"/>
                </a:solidFill>
                <a:latin typeface="Bookman Old Style" pitchFamily="18" charset="0"/>
              </a:rPr>
              <a:t>37-38%</a:t>
            </a:r>
          </a:p>
          <a:p>
            <a:pPr algn="just"/>
            <a:endParaRPr lang="es-ES" b="1">
              <a:solidFill>
                <a:schemeClr val="accent2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sz="2400" b="1">
                <a:solidFill>
                  <a:srgbClr val="304290"/>
                </a:solidFill>
                <a:latin typeface="Bookman Old Style" pitchFamily="18" charset="0"/>
              </a:rPr>
              <a:t> De los centros educativos: </a:t>
            </a:r>
            <a:r>
              <a:rPr lang="es-ES" sz="2400" b="1">
                <a:solidFill>
                  <a:srgbClr val="3A623B"/>
                </a:solidFill>
                <a:latin typeface="Bookman Old Style" pitchFamily="18" charset="0"/>
              </a:rPr>
              <a:t>62 -63%</a:t>
            </a:r>
          </a:p>
          <a:p>
            <a:pPr algn="just">
              <a:buFont typeface="Wingdings" pitchFamily="2" charset="2"/>
              <a:buChar char="§"/>
            </a:pPr>
            <a:endParaRPr lang="es-ES" sz="2400" b="1">
              <a:solidFill>
                <a:srgbClr val="3A623B"/>
              </a:solidFill>
              <a:latin typeface="Bookman Old Style" pitchFamily="18" charset="0"/>
            </a:endParaRPr>
          </a:p>
          <a:p>
            <a:pPr algn="just"/>
            <a:endParaRPr lang="es-ES">
              <a:solidFill>
                <a:srgbClr val="30429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625" y="2286000"/>
            <a:ext cx="8572500" cy="8540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7A2E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DEMANDAS DE LA COMUNIDAD EDUCATIVA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(por etapas educativas)</a:t>
            </a:r>
          </a:p>
        </p:txBody>
      </p:sp>
      <p:graphicFrame>
        <p:nvGraphicFramePr>
          <p:cNvPr id="25641" name="Group 41"/>
          <p:cNvGraphicFramePr>
            <a:graphicFrameLocks noGrp="1"/>
          </p:cNvGraphicFramePr>
          <p:nvPr/>
        </p:nvGraphicFramePr>
        <p:xfrm>
          <a:off x="1403350" y="3429000"/>
          <a:ext cx="6096000" cy="2879727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ETAPA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2015 /2016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 /2017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INFANTIL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PRIMARIA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60 %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SECUNDARIA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40 %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FP – BACH - ADULTOS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C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C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C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500" y="2276475"/>
            <a:ext cx="8572500" cy="8540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7A2E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DEMANDAS DE LA COMUNIDAD EDUCATIVA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(por contenido temático)</a:t>
            </a:r>
          </a:p>
        </p:txBody>
      </p:sp>
      <p:graphicFrame>
        <p:nvGraphicFramePr>
          <p:cNvPr id="26675" name="Group 51"/>
          <p:cNvGraphicFramePr>
            <a:graphicFrameLocks noGrp="1"/>
          </p:cNvGraphicFramePr>
          <p:nvPr/>
        </p:nvGraphicFramePr>
        <p:xfrm>
          <a:off x="785786" y="3429001"/>
          <a:ext cx="7715304" cy="2400314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CÓMO AFRONTAR POSIBLES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SITUACIONES DE ACOSO ESCOLAR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APLICACIÓN DEL PROTOCOLO DE ACOSO ESCOLAR ENTRE COMPAÑEROS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ASESORAMIENTO EN CASOS DE MALTRATO ENTRE IGUALES –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NO ACOSO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RESOLUCIÓN DE CONFLICTOS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ESCUELA-FAMILIA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ALTERACIÓN CLIMA ( OTRAS CAUSAS 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REVISIÓN Y PUESTA EN PRÁCTICA DE LOS PLANES DE CONVIVENCIA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C97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lvl="0"/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PROGRAMAS  DE  PARTICIPACIÓN DEL ALUMNADO EN LA GESTIÓN DE LA CONVIVENCIA</a:t>
                      </a:r>
                      <a:endParaRPr lang="es-E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C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642938" y="3000375"/>
            <a:ext cx="77057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s-ES" sz="2000" b="1" dirty="0">
                <a:solidFill>
                  <a:srgbClr val="990000"/>
                </a:solidFill>
                <a:latin typeface="Calibri" pitchFamily="34" charset="0"/>
              </a:rPr>
              <a:t> La diversidad como realidad social y educativa considerada como un elemento enriquecedor.</a:t>
            </a:r>
          </a:p>
          <a:p>
            <a:pPr>
              <a:defRPr/>
            </a:pPr>
            <a:endParaRPr lang="es-ES" sz="2000" b="1" dirty="0">
              <a:solidFill>
                <a:srgbClr val="990000"/>
              </a:solidFill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es-ES" sz="2000" b="1" dirty="0">
                <a:solidFill>
                  <a:srgbClr val="201F31"/>
                </a:solidFill>
                <a:latin typeface="Calibri" pitchFamily="34" charset="0"/>
              </a:rPr>
              <a:t>La escuela como espacio de aprendizaje donde se aprende a convivir: relación consigo mismo, relación con los otros, relación con el entorno.</a:t>
            </a:r>
          </a:p>
          <a:p>
            <a:pPr>
              <a:defRPr/>
            </a:pPr>
            <a:endParaRPr lang="es-ES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es-ES" sz="20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La vivencia en el marco escolar de valores democráticos: tolerancia, justicia, no violencia,  respeto mutuo, dignidad personal, derechos humanos…</a:t>
            </a:r>
          </a:p>
          <a:p>
            <a:pPr>
              <a:buFontTx/>
              <a:buChar char="•"/>
              <a:defRPr/>
            </a:pPr>
            <a:endParaRPr lang="es-ES" sz="2000" b="1" dirty="0">
              <a:solidFill>
                <a:srgbClr val="215968"/>
              </a:solidFill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es-ES" sz="2000" b="1" dirty="0">
                <a:solidFill>
                  <a:srgbClr val="002060"/>
                </a:solidFill>
                <a:latin typeface="Calibri" pitchFamily="34" charset="0"/>
              </a:rPr>
              <a:t> La gestión creativa y democrática del conflicto entendiendo que éste es una realidad inherente a toda organización social.</a:t>
            </a:r>
          </a:p>
        </p:txBody>
      </p:sp>
      <p:sp>
        <p:nvSpPr>
          <p:cNvPr id="14341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57188" y="2071688"/>
            <a:ext cx="85010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000" b="1" dirty="0">
                <a:solidFill>
                  <a:schemeClr val="accent2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es-ES" sz="5400" b="1" dirty="0">
                <a:solidFill>
                  <a:schemeClr val="tx2">
                    <a:lumMod val="50000"/>
                  </a:schemeClr>
                </a:solidFill>
                <a:latin typeface="Freestyle Script" pitchFamily="66" charset="0"/>
              </a:rPr>
              <a:t>MODELO DE CONVIVENCIA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8625" y="2286000"/>
            <a:ext cx="8572500" cy="8540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rgbClr val="7A2E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Ultra Bold" pitchFamily="34" charset="0"/>
              </a:rPr>
              <a:t>LA UNIDAD DE CONVIVENCIA</a:t>
            </a:r>
          </a:p>
        </p:txBody>
      </p:sp>
      <p:sp>
        <p:nvSpPr>
          <p:cNvPr id="15366" name="12 CuadroTexto"/>
          <p:cNvSpPr txBox="1">
            <a:spLocks noChangeArrowheads="1"/>
          </p:cNvSpPr>
          <p:nvPr/>
        </p:nvSpPr>
        <p:spPr bwMode="auto">
          <a:xfrm>
            <a:off x="642938" y="3143250"/>
            <a:ext cx="80724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>
                <a:solidFill>
                  <a:srgbClr val="304290"/>
                </a:solidFill>
                <a:latin typeface="Bookman Old Style" pitchFamily="18" charset="0"/>
              </a:rPr>
              <a:t>UNIDAD DE ASESORAMIENTO, ORIENTACIÓN, Y APOYO A LA COMUNIDAD EDUCATIVA EN MATERIA DE CONVIVENCIA ESCOLAR Y PREVENCIÓN Y TRATAMIENTO DE CONFLICTOS.</a:t>
            </a:r>
          </a:p>
          <a:p>
            <a:pPr algn="just"/>
            <a:endParaRPr lang="es-ES">
              <a:solidFill>
                <a:srgbClr val="304290"/>
              </a:solidFill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85813" y="5214938"/>
            <a:ext cx="792321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QUEDA INCLUIDA EN LA UNIDAD TÉCNICA DE ORIENTACIÓN 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ATENCIÓN A LA DIVERSIDAD</a:t>
            </a:r>
            <a:r>
              <a:rPr lang="es-ES" b="1" dirty="0">
                <a:solidFill>
                  <a:srgbClr val="304290"/>
                </a:solidFill>
                <a:latin typeface="Bookman Old Style" pitchFamily="18" charset="0"/>
              </a:rPr>
              <a:t>.</a:t>
            </a:r>
            <a:endParaRPr lang="es-E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2143125"/>
            <a:ext cx="85010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000" b="1" dirty="0">
                <a:solidFill>
                  <a:schemeClr val="accent2">
                    <a:lumMod val="75000"/>
                  </a:schemeClr>
                </a:solidFill>
                <a:latin typeface="Freestyle Script" pitchFamily="66" charset="0"/>
              </a:rPr>
              <a:t>   </a:t>
            </a:r>
            <a:r>
              <a:rPr lang="es-ES" sz="6000" b="1" dirty="0">
                <a:solidFill>
                  <a:schemeClr val="tx2">
                    <a:lumMod val="50000"/>
                  </a:schemeClr>
                </a:solidFill>
                <a:latin typeface="Freestyle Script" pitchFamily="66" charset="0"/>
              </a:rPr>
              <a:t>GESTIÓN DE CONVIVENCIA</a:t>
            </a:r>
          </a:p>
        </p:txBody>
      </p:sp>
      <p:sp>
        <p:nvSpPr>
          <p:cNvPr id="7" name="6 CuadroTexto">
            <a:hlinkClick r:id="rId3" action="ppaction://hlinkfile"/>
          </p:cNvPr>
          <p:cNvSpPr txBox="1"/>
          <p:nvPr/>
        </p:nvSpPr>
        <p:spPr>
          <a:xfrm>
            <a:off x="571500" y="3071813"/>
            <a:ext cx="79295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rgbClr val="740000"/>
                </a:solidFill>
                <a:latin typeface="+mj-lt"/>
              </a:rPr>
              <a:t>Decreto 53/2009, de 25 de junio, que regula la convivencia escolar y los derechos y deberes de la comunidad educativa en la Comunidad Autónoma de Cantabria</a:t>
            </a:r>
            <a:r>
              <a:rPr lang="es-ES" sz="2000" dirty="0">
                <a:solidFill>
                  <a:srgbClr val="740000"/>
                </a:solidFill>
                <a:latin typeface="+mn-lt"/>
              </a:rPr>
              <a:t>.</a:t>
            </a:r>
            <a:endParaRPr lang="es-ES" sz="2000" b="1" dirty="0">
              <a:solidFill>
                <a:srgbClr val="740000"/>
              </a:solidFill>
              <a:latin typeface="+mn-lt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4143375" y="4143375"/>
            <a:ext cx="64293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CuadroTexto">
            <a:hlinkClick r:id="rId4" action="ppaction://hlinkpres?slideindex=1&amp;slidetitle="/>
          </p:cNvPr>
          <p:cNvSpPr txBox="1"/>
          <p:nvPr/>
        </p:nvSpPr>
        <p:spPr>
          <a:xfrm>
            <a:off x="2714625" y="5000625"/>
            <a:ext cx="478631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PLAN DE CONVIVENCIA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4357688" y="5643563"/>
            <a:ext cx="285750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357563" y="6143625"/>
            <a:ext cx="2857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¿ FUNCIONA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1500" y="2428875"/>
            <a:ext cx="7715250" cy="51911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PRIORIZAR LA PREVENCIÓN</a:t>
            </a:r>
          </a:p>
        </p:txBody>
      </p:sp>
      <p:pic>
        <p:nvPicPr>
          <p:cNvPr id="17414" name="Picture 2" descr="Resultado de imagen de prevenci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357563"/>
            <a:ext cx="77120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pic>
        <p:nvPicPr>
          <p:cNvPr id="18437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214563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143125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2143125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143125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4357688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4" descr="Resultado de imagen de FUE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4357688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Resultado de imagen de extin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5650" y="4610100"/>
            <a:ext cx="2038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30 CuadroTexto"/>
          <p:cNvSpPr txBox="1">
            <a:spLocks noChangeArrowheads="1"/>
          </p:cNvSpPr>
          <p:nvPr/>
        </p:nvSpPr>
        <p:spPr bwMode="auto">
          <a:xfrm rot="-1118855">
            <a:off x="238125" y="3076575"/>
            <a:ext cx="19669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  ENSEÑANZA</a:t>
            </a:r>
          </a:p>
          <a:p>
            <a:r>
              <a:rPr lang="es-ES" b="1">
                <a:latin typeface="Bookman Old Style" pitchFamily="18" charset="0"/>
              </a:rPr>
              <a:t>          Y</a:t>
            </a:r>
          </a:p>
          <a:p>
            <a:r>
              <a:rPr lang="es-ES" b="1">
                <a:latin typeface="Bookman Old Style" pitchFamily="18" charset="0"/>
              </a:rPr>
              <a:t>APRENDIZAJE</a:t>
            </a:r>
          </a:p>
        </p:txBody>
      </p:sp>
      <p:sp>
        <p:nvSpPr>
          <p:cNvPr id="18445" name="31 CuadroTexto"/>
          <p:cNvSpPr txBox="1">
            <a:spLocks noChangeArrowheads="1"/>
          </p:cNvSpPr>
          <p:nvPr/>
        </p:nvSpPr>
        <p:spPr bwMode="auto">
          <a:xfrm rot="4230290">
            <a:off x="2475706" y="3509169"/>
            <a:ext cx="209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ORGANIZACIÓN</a:t>
            </a:r>
          </a:p>
        </p:txBody>
      </p:sp>
      <p:sp>
        <p:nvSpPr>
          <p:cNvPr id="18446" name="32 CuadroTexto"/>
          <p:cNvSpPr txBox="1">
            <a:spLocks noChangeArrowheads="1"/>
          </p:cNvSpPr>
          <p:nvPr/>
        </p:nvSpPr>
        <p:spPr bwMode="auto">
          <a:xfrm rot="1689549">
            <a:off x="5281613" y="3122613"/>
            <a:ext cx="1357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GESTIÓN </a:t>
            </a:r>
          </a:p>
          <a:p>
            <a:r>
              <a:rPr lang="es-ES" b="1">
                <a:latin typeface="Bookman Old Style" pitchFamily="18" charset="0"/>
              </a:rPr>
              <a:t>     DE</a:t>
            </a:r>
          </a:p>
          <a:p>
            <a:r>
              <a:rPr lang="es-ES" b="1">
                <a:latin typeface="Bookman Old Style" pitchFamily="18" charset="0"/>
              </a:rPr>
              <a:t>   AULA</a:t>
            </a:r>
          </a:p>
        </p:txBody>
      </p:sp>
      <p:sp>
        <p:nvSpPr>
          <p:cNvPr id="18447" name="35 CuadroTexto"/>
          <p:cNvSpPr txBox="1">
            <a:spLocks noChangeArrowheads="1"/>
          </p:cNvSpPr>
          <p:nvPr/>
        </p:nvSpPr>
        <p:spPr bwMode="auto">
          <a:xfrm rot="2058000">
            <a:off x="3875088" y="5461000"/>
            <a:ext cx="19669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RESOLUCIÓN</a:t>
            </a:r>
          </a:p>
          <a:p>
            <a:r>
              <a:rPr lang="es-ES" b="1">
                <a:latin typeface="Bookman Old Style" pitchFamily="18" charset="0"/>
              </a:rPr>
              <a:t>         DE</a:t>
            </a:r>
          </a:p>
          <a:p>
            <a:r>
              <a:rPr lang="es-ES" b="1">
                <a:latin typeface="Bookman Old Style" pitchFamily="18" charset="0"/>
              </a:rPr>
              <a:t>CONFLICTOS</a:t>
            </a:r>
          </a:p>
        </p:txBody>
      </p:sp>
      <p:sp>
        <p:nvSpPr>
          <p:cNvPr id="18448" name="36 CuadroTexto"/>
          <p:cNvSpPr txBox="1">
            <a:spLocks noChangeArrowheads="1"/>
          </p:cNvSpPr>
          <p:nvPr/>
        </p:nvSpPr>
        <p:spPr bwMode="auto">
          <a:xfrm>
            <a:off x="1428750" y="5572125"/>
            <a:ext cx="1965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ATENCIÓN A</a:t>
            </a:r>
          </a:p>
          <a:p>
            <a:pPr algn="ctr"/>
            <a:r>
              <a:rPr lang="es-ES" b="1">
                <a:latin typeface="Bookman Old Style" pitchFamily="18" charset="0"/>
              </a:rPr>
              <a:t>FAMILIAS</a:t>
            </a:r>
          </a:p>
        </p:txBody>
      </p:sp>
      <p:sp>
        <p:nvSpPr>
          <p:cNvPr id="18449" name="31 CuadroTexto"/>
          <p:cNvSpPr txBox="1">
            <a:spLocks noChangeArrowheads="1"/>
          </p:cNvSpPr>
          <p:nvPr/>
        </p:nvSpPr>
        <p:spPr bwMode="auto">
          <a:xfrm rot="4230290">
            <a:off x="7230269" y="3423444"/>
            <a:ext cx="176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Bookman Old Style" pitchFamily="18" charset="0"/>
              </a:rPr>
              <a:t>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57188" y="2286000"/>
            <a:ext cx="8501062" cy="46196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MEDIDAS PREVENTIVAS: ÁMBITO ORGANIZATIVO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57188" y="3195638"/>
            <a:ext cx="8786812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>
                <a:latin typeface="+mn-lt"/>
              </a:rPr>
              <a:t> </a:t>
            </a:r>
            <a:r>
              <a:rPr lang="es-ES" sz="2400" b="1" dirty="0">
                <a:latin typeface="+mn-lt"/>
              </a:rPr>
              <a:t>PLANES DE CENTRO: Coherencia y sentido al PEC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>
                <a:solidFill>
                  <a:srgbClr val="0070C0"/>
                </a:solidFill>
                <a:latin typeface="+mn-lt"/>
              </a:rPr>
              <a:t>CUIDAR LA TRANSICIÓN ENTRE ETAPAS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s-ES" sz="2400" b="1" dirty="0">
                <a:solidFill>
                  <a:srgbClr val="7030A0"/>
                </a:solidFill>
                <a:latin typeface="+mn-lt"/>
              </a:rPr>
              <a:t>FORMACIÓN DE GRUPOS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6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s-ES" sz="2400" b="1" dirty="0">
                <a:solidFill>
                  <a:srgbClr val="FF0000"/>
                </a:solidFill>
                <a:latin typeface="+mn-lt"/>
              </a:rPr>
              <a:t>ASIGNACIÓN DE TUTORÍAS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6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s-ES" sz="2400" b="1" dirty="0">
                <a:solidFill>
                  <a:srgbClr val="00B050"/>
                </a:solidFill>
                <a:latin typeface="+mn-lt"/>
              </a:rPr>
              <a:t>RELACIONES CON LAS FAMILIAS Y LOS SERCICIOS COMUNITARIOS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ORGANIZACIÓN DE TIEMPOS Y ESPACIOS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0063" y="2286000"/>
            <a:ext cx="7815262" cy="457200"/>
          </a:xfrm>
          <a:prstGeom prst="rect">
            <a:avLst/>
          </a:prstGeom>
          <a:solidFill>
            <a:srgbClr val="D2F30D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MEDIDAS PREVENTIVAS: ÁMBITO TUTORIAL</a:t>
            </a:r>
          </a:p>
        </p:txBody>
      </p:sp>
      <p:sp>
        <p:nvSpPr>
          <p:cNvPr id="7" name="16 CuadroTexto"/>
          <p:cNvSpPr txBox="1">
            <a:spLocks noChangeArrowheads="1"/>
          </p:cNvSpPr>
          <p:nvPr/>
        </p:nvSpPr>
        <p:spPr bwMode="auto">
          <a:xfrm>
            <a:off x="571500" y="3000375"/>
            <a:ext cx="3929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DINÁMICA DE GRUPOS</a:t>
            </a:r>
          </a:p>
        </p:txBody>
      </p:sp>
      <p:sp>
        <p:nvSpPr>
          <p:cNvPr id="8" name="18 CuadroTexto"/>
          <p:cNvSpPr txBox="1">
            <a:spLocks noChangeArrowheads="1"/>
          </p:cNvSpPr>
          <p:nvPr/>
        </p:nvSpPr>
        <p:spPr bwMode="auto">
          <a:xfrm>
            <a:off x="571500" y="3643313"/>
            <a:ext cx="3929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DESARROLLO PERSONAL</a:t>
            </a:r>
          </a:p>
        </p:txBody>
      </p:sp>
      <p:sp>
        <p:nvSpPr>
          <p:cNvPr id="20488" name="19 CuadroTexto"/>
          <p:cNvSpPr txBox="1">
            <a:spLocks noChangeArrowheads="1"/>
          </p:cNvSpPr>
          <p:nvPr/>
        </p:nvSpPr>
        <p:spPr bwMode="auto">
          <a:xfrm>
            <a:off x="571500" y="4286250"/>
            <a:ext cx="3929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FF6600"/>
                </a:solidFill>
                <a:latin typeface="Calibri" pitchFamily="34" charset="0"/>
              </a:rPr>
              <a:t>ACOGIDA</a:t>
            </a:r>
          </a:p>
        </p:txBody>
      </p:sp>
      <p:sp>
        <p:nvSpPr>
          <p:cNvPr id="20489" name="20 CuadroTexto"/>
          <p:cNvSpPr txBox="1">
            <a:spLocks noChangeArrowheads="1"/>
          </p:cNvSpPr>
          <p:nvPr/>
        </p:nvSpPr>
        <p:spPr bwMode="auto">
          <a:xfrm>
            <a:off x="571500" y="5000625"/>
            <a:ext cx="3929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00B050"/>
                </a:solidFill>
                <a:latin typeface="Calibri" pitchFamily="34" charset="0"/>
              </a:rPr>
              <a:t>TUTORÍAS ENTRE IGUALES</a:t>
            </a:r>
          </a:p>
        </p:txBody>
      </p:sp>
      <p:sp>
        <p:nvSpPr>
          <p:cNvPr id="20490" name="21 CuadroTexto"/>
          <p:cNvSpPr txBox="1">
            <a:spLocks noChangeArrowheads="1"/>
          </p:cNvSpPr>
          <p:nvPr/>
        </p:nvSpPr>
        <p:spPr bwMode="auto">
          <a:xfrm>
            <a:off x="571500" y="571500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FF0000"/>
                </a:solidFill>
                <a:latin typeface="Calibri" pitchFamily="34" charset="0"/>
              </a:rPr>
              <a:t>TUTORIAS INDIVIDUALIZADAS</a:t>
            </a:r>
          </a:p>
        </p:txBody>
      </p:sp>
      <p:sp>
        <p:nvSpPr>
          <p:cNvPr id="13" name="22 CuadroTexto"/>
          <p:cNvSpPr txBox="1">
            <a:spLocks noChangeArrowheads="1"/>
          </p:cNvSpPr>
          <p:nvPr/>
        </p:nvSpPr>
        <p:spPr bwMode="auto">
          <a:xfrm>
            <a:off x="571500" y="6396038"/>
            <a:ext cx="565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COPARTICIPACIÓN EN GESTIÓN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logoGobcan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14414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6 CuadroTexto"/>
          <p:cNvSpPr txBox="1">
            <a:spLocks noChangeArrowheads="1"/>
          </p:cNvSpPr>
          <p:nvPr/>
        </p:nvSpPr>
        <p:spPr bwMode="auto">
          <a:xfrm>
            <a:off x="357188" y="1285875"/>
            <a:ext cx="2000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b="1">
                <a:latin typeface="Century Schoolbook" pitchFamily="18" charset="0"/>
              </a:rPr>
              <a:t>       </a:t>
            </a:r>
            <a:r>
              <a:rPr lang="es-ES" sz="900" b="1">
                <a:latin typeface="Calibri" pitchFamily="34" charset="0"/>
              </a:rPr>
              <a:t>CONSEJERÍA DE EDUCACIÓN,</a:t>
            </a:r>
            <a:endParaRPr lang="es-ES" sz="900">
              <a:latin typeface="Calibri" pitchFamily="34" charset="0"/>
            </a:endParaRPr>
          </a:p>
          <a:p>
            <a:r>
              <a:rPr lang="es-ES" sz="900" b="1">
                <a:latin typeface="Calibri" pitchFamily="34" charset="0"/>
              </a:rPr>
              <a:t>             CULTURA Y DEPORTE</a:t>
            </a:r>
          </a:p>
          <a:p>
            <a:endParaRPr lang="es-ES" sz="800" b="1">
              <a:latin typeface="Century Schoolbook" pitchFamily="18" charset="0"/>
            </a:endParaRPr>
          </a:p>
          <a:p>
            <a:r>
              <a:rPr lang="es-ES" sz="900">
                <a:latin typeface="Calibri" pitchFamily="34" charset="0"/>
              </a:rPr>
              <a:t>DIRECCIÓN GENERAL DE INNOVACIÓN </a:t>
            </a:r>
          </a:p>
          <a:p>
            <a:r>
              <a:rPr lang="es-ES" sz="900">
                <a:latin typeface="Calibri" pitchFamily="34" charset="0"/>
              </a:rPr>
              <a:t>           Y CENTROS EDUCATIVOS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500063" y="2071688"/>
            <a:ext cx="7858125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11 CuadroTexto"/>
          <p:cNvSpPr txBox="1">
            <a:spLocks noChangeArrowheads="1"/>
          </p:cNvSpPr>
          <p:nvPr/>
        </p:nvSpPr>
        <p:spPr bwMode="auto">
          <a:xfrm>
            <a:off x="2428875" y="476250"/>
            <a:ext cx="5846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“SEMINARIO DE UNIDADES DE ORIENTACIÓN”</a:t>
            </a:r>
          </a:p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                      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0063" y="2286000"/>
            <a:ext cx="7815262" cy="4000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MEDIDAS PREVENTIVAS:  ENSEÑANZA-APRENDIZAJE</a:t>
            </a:r>
          </a:p>
        </p:txBody>
      </p:sp>
      <p:sp>
        <p:nvSpPr>
          <p:cNvPr id="7" name="15 CuadroTexto"/>
          <p:cNvSpPr txBox="1">
            <a:spLocks noChangeArrowheads="1"/>
          </p:cNvSpPr>
          <p:nvPr/>
        </p:nvSpPr>
        <p:spPr bwMode="auto">
          <a:xfrm>
            <a:off x="4000500" y="2928938"/>
            <a:ext cx="51435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  <a:latin typeface="Calibri" pitchFamily="34" charset="0"/>
              </a:rPr>
              <a:t> PODAR EL CURRÍCULO</a:t>
            </a:r>
          </a:p>
          <a:p>
            <a:pPr>
              <a:defRPr/>
            </a:pPr>
            <a:endParaRPr lang="es-ES" sz="16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s-ES" sz="22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rgbClr val="FF0000"/>
                </a:solidFill>
                <a:latin typeface="Calibri" pitchFamily="34" charset="0"/>
              </a:rPr>
              <a:t>METODOLOGÍAS VARIADAS  </a:t>
            </a:r>
          </a:p>
          <a:p>
            <a:pPr>
              <a:defRPr/>
            </a:pPr>
            <a:endParaRPr lang="es-ES" sz="16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COMPETENCIAS</a:t>
            </a:r>
          </a:p>
          <a:p>
            <a:pPr>
              <a:buFont typeface="Arial" charset="0"/>
              <a:buChar char="•"/>
              <a:defRPr/>
            </a:pPr>
            <a:endParaRPr lang="es-ES" sz="16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rgbClr val="0070C0"/>
                </a:solidFill>
                <a:latin typeface="Calibri" pitchFamily="34" charset="0"/>
              </a:rPr>
              <a:t>DOCENCIA COMPARTIDA</a:t>
            </a:r>
          </a:p>
          <a:p>
            <a:pPr>
              <a:defRPr/>
            </a:pPr>
            <a:endParaRPr lang="es-ES" sz="20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rgbClr val="C00000"/>
                </a:solidFill>
                <a:latin typeface="Calibri" pitchFamily="34" charset="0"/>
              </a:rPr>
              <a:t>APERTURA DEL AULA AL MUNDO</a:t>
            </a:r>
          </a:p>
          <a:p>
            <a:pPr>
              <a:buFont typeface="Arial" charset="0"/>
              <a:buChar char="•"/>
              <a:defRPr/>
            </a:pPr>
            <a:endParaRPr lang="es-ES" sz="2000" b="1" dirty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s-ES" sz="2400" b="1" dirty="0">
                <a:solidFill>
                  <a:srgbClr val="7030A0"/>
                </a:solidFill>
                <a:latin typeface="Calibri" pitchFamily="34" charset="0"/>
              </a:rPr>
              <a:t> RECURSOS MÚLTIPLES</a:t>
            </a:r>
          </a:p>
        </p:txBody>
      </p:sp>
      <p:pic>
        <p:nvPicPr>
          <p:cNvPr id="21511" name="Picture 2" descr="C:\Users\Ramón\Downloads\11543847203_b2d9d0a749_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778125"/>
            <a:ext cx="3000375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981</Words>
  <Application>Microsoft Office PowerPoint</Application>
  <PresentationFormat>Presentación en pantalla (4:3)</PresentationFormat>
  <Paragraphs>259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Ramón</dc:creator>
  <cp:lastModifiedBy>Ramón</cp:lastModifiedBy>
  <cp:revision>26</cp:revision>
  <dcterms:created xsi:type="dcterms:W3CDTF">2017-04-02T08:55:31Z</dcterms:created>
  <dcterms:modified xsi:type="dcterms:W3CDTF">2017-04-05T17:05:26Z</dcterms:modified>
</cp:coreProperties>
</file>