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0" r:id="rId2"/>
    <p:sldId id="256" r:id="rId3"/>
    <p:sldId id="258" r:id="rId4"/>
    <p:sldId id="259" r:id="rId5"/>
    <p:sldId id="265" r:id="rId6"/>
    <p:sldId id="273" r:id="rId7"/>
    <p:sldId id="274" r:id="rId8"/>
    <p:sldId id="271" r:id="rId9"/>
    <p:sldId id="268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985"/>
    <a:srgbClr val="FFFF66"/>
    <a:srgbClr val="D1F6FD"/>
    <a:srgbClr val="D2E1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880D6C-D737-4A36-977F-FABB2005D0FE}" type="datetimeFigureOut">
              <a:rPr lang="es-ES"/>
              <a:pPr>
                <a:defRPr/>
              </a:pPr>
              <a:t>18/01/2016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96815A-B4E7-4982-BB18-10CA93BF20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8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5DF053-268D-436C-8C3B-43E8716D24FA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573843-813D-4A34-B7E1-1335595D25F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628D-CF35-4F28-8E64-BF9FB6E22DD5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EF2C-1A59-484D-86C6-65489DE79E7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C456-B4BE-432E-93C8-BB8185A4730A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E586-CBC2-41E4-8A4E-D6E9B13C99D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2B716-2ADD-45F2-886C-EF67FE9C70D2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9BB7-0872-4D33-AED6-371E8526614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9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8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1C2D50-743B-40D3-A3C5-AB530F62549E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44139D-6BB4-4935-B13A-8A386D64A4E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572C-2703-46FC-ABC9-F998D0E381A5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37A9-C216-4B3B-B9F0-5D44F8321E1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BAC816-5760-468D-AAD5-5B229F008783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66AB63-F5AA-493D-A98F-2FAB00F33DC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1D3C6-6144-48AF-9C48-7C300E7C2985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8EBDD-E16C-4948-A5C1-4C22708CE54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5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2D9EBD-A646-41EA-8996-19E38C7469AA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1FE140-5A48-4D5F-A841-DBF86019B6C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1D0208-DEFB-4CFA-971D-E23E6FE2071A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A2E78E-0289-4D2D-A8DB-95DF7EE6EE3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8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697716-B896-4D1E-B38E-DC923DDF658D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C4D7FF-842D-40EF-92B4-A90FD4BBF19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025BD5F-284B-4724-8CEF-17E0AAF7345A}" type="datetimeFigureOut">
              <a:rPr lang="es-ES"/>
              <a:pPr>
                <a:defRPr/>
              </a:pPr>
              <a:t>18/01/2016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C8FCD65-6002-4F81-9592-65645214CCB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nvivencia@educantabria.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50" y="2071688"/>
            <a:ext cx="7407275" cy="854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UNIDAD DE CONVIVENCIA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50" y="4572000"/>
            <a:ext cx="7407275" cy="436563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DOCUMENTO ABIERTO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854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DEFINICIÓN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500174"/>
            <a:ext cx="7406640" cy="2714644"/>
          </a:xfr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anchor="ctr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latin typeface="Bookman Old Style" pitchFamily="18" charset="0"/>
              </a:rPr>
              <a:t>UNIDAD ESPECÍFICA DE APOYO Y ASESORAMIENTO A LA COMUNIDAD EDUCATIVA PARA PREVENIR Y ACTUAR CON RAPIDEZ ANTE LAS POSIBLES SITUACIONES QUE ALTEREN EL BUEN CLIMA ESCOLAR DE LOS CENTROS EDUCATIVOS</a:t>
            </a:r>
            <a:endParaRPr lang="es-ES" dirty="0">
              <a:latin typeface="Bookman Old Style" pitchFamily="18" charset="0"/>
            </a:endParaRPr>
          </a:p>
        </p:txBody>
      </p:sp>
      <p:sp>
        <p:nvSpPr>
          <p:cNvPr id="15365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15366" name="4 CuadroTexto"/>
          <p:cNvSpPr txBox="1">
            <a:spLocks noChangeArrowheads="1"/>
          </p:cNvSpPr>
          <p:nvPr/>
        </p:nvSpPr>
        <p:spPr bwMode="auto">
          <a:xfrm>
            <a:off x="1500188" y="4500563"/>
            <a:ext cx="72866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600">
                <a:latin typeface="Bookman Old Style" pitchFamily="18" charset="0"/>
              </a:rPr>
              <a:t>PRETENDEMOS TRABAJAR DESDE UN MARCO DE COLABORACIÓN, DE ESCUCHA, DE AYUDA, DE TRABAJO CONJUNTO,…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854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LA CONVIVENCIA ESCOLAR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406640" cy="3643338"/>
          </a:xfr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anchor="ctr"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latin typeface="Bookman Old Style" pitchFamily="18" charset="0"/>
              </a:rPr>
              <a:t>Construcción colectiva y dinámica constituida por el conjunto de interrelaciones humanas que establecen los actores de la comunidad educativa entre sí y con el propio medio, en el marco de unos derechos y unos deberes, y cuya influencia traspasa los límites del espacio escolar.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latin typeface="Bookman Old Style" pitchFamily="18" charset="0"/>
              </a:rPr>
              <a:t>                        </a:t>
            </a:r>
            <a:r>
              <a:rPr lang="es-ES" sz="2000" dirty="0" smtClean="0">
                <a:latin typeface="Bookman Old Style" pitchFamily="18" charset="0"/>
              </a:rPr>
              <a:t>( López Martín, L. y García Raga, R. )</a:t>
            </a:r>
            <a:endParaRPr lang="es-ES" dirty="0">
              <a:latin typeface="Bookman Old Style" pitchFamily="18" charset="0"/>
            </a:endParaRPr>
          </a:p>
        </p:txBody>
      </p:sp>
      <p:sp>
        <p:nvSpPr>
          <p:cNvPr id="16389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16390" name="4 CuadroTexto"/>
          <p:cNvSpPr txBox="1">
            <a:spLocks noChangeArrowheads="1"/>
          </p:cNvSpPr>
          <p:nvPr/>
        </p:nvSpPr>
        <p:spPr bwMode="auto">
          <a:xfrm>
            <a:off x="2000250" y="1571625"/>
            <a:ext cx="592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002060"/>
                </a:solidFill>
                <a:latin typeface="Gill Sans MT"/>
              </a:rPr>
              <a:t>MARCO CONCEPTUAL</a:t>
            </a:r>
          </a:p>
        </p:txBody>
      </p:sp>
      <p:sp>
        <p:nvSpPr>
          <p:cNvPr id="16391" name="6 CuadroTexto"/>
          <p:cNvSpPr txBox="1">
            <a:spLocks noChangeArrowheads="1"/>
          </p:cNvSpPr>
          <p:nvPr/>
        </p:nvSpPr>
        <p:spPr bwMode="auto">
          <a:xfrm>
            <a:off x="5715000" y="53578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854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LA CONVIVENCIA ESCOLAR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071678"/>
            <a:ext cx="7406640" cy="4214842"/>
          </a:xfrm>
          <a:solidFill>
            <a:schemeClr val="accent2">
              <a:lumMod val="20000"/>
              <a:lumOff val="80000"/>
            </a:schemeClr>
          </a:solidFill>
          <a:ln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anchor="ctr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" sz="20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sz="2000" dirty="0" smtClean="0"/>
              <a:t> Ley Orgánica 8/2013, de 9 de diciembre, para la mejora de la calidad educativa. (Art.124)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sz="2000" dirty="0" smtClean="0"/>
              <a:t>La Ley de Cantabria 6/2008, de 26 de diciembre, de Educación de Cantabria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sz="2000" dirty="0" smtClean="0"/>
              <a:t>Decreto 53/2009, de 25 de junio, que regula la convivencia escolar y los derechos y deberes de la comunidad educativa en la Comunidad Autónoma de Cantabria.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sz="2000" dirty="0" smtClean="0"/>
              <a:t>Decreto 75/2010, de 11 de noviembre, por el que se aprueba el Reglamento Orgánico de los Institutos de Educación Secundaria en el ámbito territorial de la Comunidad Autónoma de Cantabria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sz="2000" dirty="0" smtClean="0"/>
              <a:t> Decreto 25/2010 de 31 de marzo por el que se aprueba el Reglamento Orgánico de las Escuelas Infantiles, de los Colegios de Educación Primaria y de los Colegios de Educación Infantil y Primaria en el ámbito territorial de la Comunidad Autónoma de Cantabria</a:t>
            </a:r>
            <a:r>
              <a:rPr lang="es-ES" sz="2000" i="1" dirty="0" smtClean="0"/>
              <a:t>.</a:t>
            </a:r>
            <a:endParaRPr lang="es-ES" sz="20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" dirty="0">
              <a:latin typeface="Bookman Old Style" pitchFamily="18" charset="0"/>
            </a:endParaRPr>
          </a:p>
        </p:txBody>
      </p:sp>
      <p:sp>
        <p:nvSpPr>
          <p:cNvPr id="17413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00250" y="1571625"/>
            <a:ext cx="5929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MARCO LEGISLATIVO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7415" name="6 CuadroTexto"/>
          <p:cNvSpPr txBox="1">
            <a:spLocks noChangeArrowheads="1"/>
          </p:cNvSpPr>
          <p:nvPr/>
        </p:nvSpPr>
        <p:spPr bwMode="auto">
          <a:xfrm>
            <a:off x="5715000" y="53578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854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¿OBJETIVOS?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00250" y="1571625"/>
            <a:ext cx="5929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EN LUGAR DE OBJETIVOS, UTOPÍA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8436" name="6 CuadroTexto"/>
          <p:cNvSpPr txBox="1">
            <a:spLocks noChangeArrowheads="1"/>
          </p:cNvSpPr>
          <p:nvPr/>
        </p:nvSpPr>
        <p:spPr bwMode="auto">
          <a:xfrm>
            <a:off x="5715000" y="53578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Gill Sans MT"/>
            </a:endParaRPr>
          </a:p>
        </p:txBody>
      </p:sp>
      <p:sp>
        <p:nvSpPr>
          <p:cNvPr id="18437" name="7 Subtítulo"/>
          <p:cNvSpPr>
            <a:spLocks noGrp="1"/>
          </p:cNvSpPr>
          <p:nvPr>
            <p:ph type="subTitle" idx="1"/>
          </p:nvPr>
        </p:nvSpPr>
        <p:spPr>
          <a:xfrm>
            <a:off x="1357313" y="2286000"/>
            <a:ext cx="7407275" cy="714375"/>
          </a:xfrm>
        </p:spPr>
        <p:txBody>
          <a:bodyPr/>
          <a:lstStyle/>
          <a:p>
            <a:pPr marL="26988" algn="ctr"/>
            <a:r>
              <a:rPr lang="es-ES" sz="3200" smtClean="0">
                <a:solidFill>
                  <a:srgbClr val="002060"/>
                </a:solidFill>
              </a:rPr>
              <a:t>DESEO Y ANHELO DE VIVIR EN PAZ</a:t>
            </a:r>
          </a:p>
        </p:txBody>
      </p:sp>
      <p:sp>
        <p:nvSpPr>
          <p:cNvPr id="18438" name="8 CuadroTexto"/>
          <p:cNvSpPr txBox="1">
            <a:spLocks noChangeArrowheads="1"/>
          </p:cNvSpPr>
          <p:nvPr/>
        </p:nvSpPr>
        <p:spPr bwMode="auto">
          <a:xfrm>
            <a:off x="1857375" y="3000375"/>
            <a:ext cx="65008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solidFill>
                  <a:srgbClr val="00B050"/>
                </a:solidFill>
                <a:latin typeface="Gill Sans MT"/>
              </a:rPr>
              <a:t>Centros dónde se trabaje la construcción de una convivencia positiva</a:t>
            </a:r>
          </a:p>
        </p:txBody>
      </p:sp>
      <p:sp>
        <p:nvSpPr>
          <p:cNvPr id="18439" name="9 CuadroTexto"/>
          <p:cNvSpPr txBox="1">
            <a:spLocks noChangeArrowheads="1"/>
          </p:cNvSpPr>
          <p:nvPr/>
        </p:nvSpPr>
        <p:spPr bwMode="auto">
          <a:xfrm>
            <a:off x="1928813" y="4714875"/>
            <a:ext cx="6500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>
                <a:solidFill>
                  <a:srgbClr val="FF0000"/>
                </a:solidFill>
                <a:latin typeface="Arial Rounded MT Bold"/>
              </a:rPr>
              <a:t>CONSTRUCCIÓN COLECTIVA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357313" y="5643563"/>
            <a:ext cx="7215187" cy="15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Caminante, no hay camino, se hace camino al andar.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5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Arial Black" pitchFamily="34" charset="0"/>
              </a:rPr>
              <a:t>                                                          (Antonio Machado)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/>
            </a:r>
            <a:br>
              <a:rPr lang="es-ES" dirty="0">
                <a:latin typeface="+mn-lt"/>
              </a:rPr>
            </a:br>
            <a:r>
              <a:rPr lang="es-ES" dirty="0">
                <a:latin typeface="+mn-lt"/>
              </a:rPr>
              <a:t/>
            </a:r>
            <a:br>
              <a:rPr lang="es-ES" dirty="0">
                <a:latin typeface="+mn-lt"/>
              </a:rPr>
            </a:br>
            <a:endParaRPr lang="es-ES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854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SITUACIÓN DE PARTIDA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19459" name="6 CuadroTexto"/>
          <p:cNvSpPr txBox="1">
            <a:spLocks noChangeArrowheads="1"/>
          </p:cNvSpPr>
          <p:nvPr/>
        </p:nvSpPr>
        <p:spPr bwMode="auto">
          <a:xfrm>
            <a:off x="5715000" y="53578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Gill Sans MT"/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428628" cy="4857784"/>
          </a:xfrm>
          <a:solidFill>
            <a:schemeClr val="accent2"/>
          </a:solidFill>
          <a:ln w="28575">
            <a:solidFill>
              <a:srgbClr val="7030A0"/>
            </a:solidFill>
          </a:ln>
        </p:spPr>
        <p:txBody>
          <a:bodyPr vert="wordArtVert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    CONSEJERÍA </a:t>
            </a:r>
            <a:endParaRPr lang="es-ES" b="1" dirty="0"/>
          </a:p>
        </p:txBody>
      </p:sp>
      <p:sp>
        <p:nvSpPr>
          <p:cNvPr id="6" name="11 Subtítulo"/>
          <p:cNvSpPr txBox="1">
            <a:spLocks/>
          </p:cNvSpPr>
          <p:nvPr/>
        </p:nvSpPr>
        <p:spPr>
          <a:xfrm>
            <a:off x="8215338" y="1357298"/>
            <a:ext cx="428628" cy="4857784"/>
          </a:xfrm>
          <a:prstGeom prst="rect">
            <a:avLst/>
          </a:prstGeom>
          <a:solidFill>
            <a:schemeClr val="accent2"/>
          </a:solidFill>
          <a:ln w="28575">
            <a:solidFill>
              <a:srgbClr val="7030A0"/>
            </a:solidFill>
          </a:ln>
        </p:spPr>
        <p:txBody>
          <a:bodyPr vert="wordArtVert" tIns="0">
            <a:normAutofit fontScale="55000" lnSpcReduction="20000"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ES" sz="2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rPr>
              <a:t> CENTROS EDUCATIVOS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714500" y="1857375"/>
            <a:ext cx="642938" cy="158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9 CuadroTexto"/>
          <p:cNvSpPr txBox="1">
            <a:spLocks noChangeArrowheads="1"/>
          </p:cNvSpPr>
          <p:nvPr/>
        </p:nvSpPr>
        <p:spPr bwMode="auto">
          <a:xfrm>
            <a:off x="2500313" y="1714500"/>
            <a:ext cx="4643437" cy="30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 b="1">
                <a:latin typeface="Gill Sans MT"/>
              </a:rPr>
              <a:t>PLAN DE FORMACIÓN DEL PROFESORADO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7286625" y="1857375"/>
            <a:ext cx="642938" cy="158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5" name="12 CuadroTexto"/>
          <p:cNvSpPr txBox="1">
            <a:spLocks noChangeArrowheads="1"/>
          </p:cNvSpPr>
          <p:nvPr/>
        </p:nvSpPr>
        <p:spPr bwMode="auto">
          <a:xfrm>
            <a:off x="2500313" y="2500313"/>
            <a:ext cx="4643437" cy="20462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 b="1" u="sng">
                <a:latin typeface="Gill Sans MT"/>
              </a:rPr>
              <a:t>ASESORAMIENTO ( DG DE CENTROS)</a:t>
            </a:r>
          </a:p>
          <a:p>
            <a:pPr algn="ctr"/>
            <a:endParaRPr lang="es-ES" sz="1200" b="1">
              <a:latin typeface="Gill Sans M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1600" b="1">
                <a:latin typeface="Gill Sans MT"/>
              </a:rPr>
              <a:t> </a:t>
            </a:r>
            <a:r>
              <a:rPr lang="es-ES" sz="1400" b="1">
                <a:latin typeface="Gill Sans MT"/>
              </a:rPr>
              <a:t>INSPECCIÓN EDUCATIVA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1400" b="1">
                <a:latin typeface="Gill Sans MT"/>
              </a:rPr>
              <a:t> U. T. DE INNOVACIÓN EDUCATIVA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1400" b="1">
                <a:latin typeface="Gill Sans MT"/>
              </a:rPr>
              <a:t> U. T. O. A. D. - UNIDAD DE CONVIVENCIA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1400" b="1">
                <a:latin typeface="Gill Sans MT"/>
              </a:rPr>
              <a:t> U. T. DE EVALUACIÓN Y ACREDITACIÓN</a:t>
            </a:r>
          </a:p>
          <a:p>
            <a:pPr>
              <a:lnSpc>
                <a:spcPct val="150000"/>
              </a:lnSpc>
            </a:pPr>
            <a:endParaRPr lang="es-ES" sz="800" b="1">
              <a:latin typeface="Gill Sans MT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7358063" y="3643313"/>
            <a:ext cx="642937" cy="1587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1714500" y="3571875"/>
            <a:ext cx="642938" cy="158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7358063" y="5929313"/>
            <a:ext cx="642937" cy="1587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1714500" y="5929313"/>
            <a:ext cx="642938" cy="1587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17 CuadroTexto"/>
          <p:cNvSpPr txBox="1">
            <a:spLocks noChangeArrowheads="1"/>
          </p:cNvSpPr>
          <p:nvPr/>
        </p:nvSpPr>
        <p:spPr bwMode="auto">
          <a:xfrm>
            <a:off x="2500313" y="4857750"/>
            <a:ext cx="4643437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 b="1">
                <a:latin typeface="Gill Sans MT"/>
              </a:rPr>
              <a:t>EQUIPO DE ATENCIÓN A LAS ALTERACIONES DE LAS EMOCIONES Y CONDUCTA</a:t>
            </a:r>
          </a:p>
        </p:txBody>
      </p:sp>
      <p:sp>
        <p:nvSpPr>
          <p:cNvPr id="19471" name="18 CuadroTexto"/>
          <p:cNvSpPr txBox="1">
            <a:spLocks noChangeArrowheads="1"/>
          </p:cNvSpPr>
          <p:nvPr/>
        </p:nvSpPr>
        <p:spPr bwMode="auto">
          <a:xfrm>
            <a:off x="2500313" y="5643563"/>
            <a:ext cx="4643437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 b="1">
                <a:latin typeface="Gill Sans MT"/>
              </a:rPr>
              <a:t>PLATAFORMA YEDRA:  HERRAMIENTA AL SERVICIO DE LA COMUNIDAD EDUCATIVA</a:t>
            </a:r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1714500" y="5143500"/>
            <a:ext cx="642938" cy="158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7358063" y="5143500"/>
            <a:ext cx="642937" cy="158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10800000">
            <a:off x="7286625" y="2071688"/>
            <a:ext cx="571500" cy="15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0800000">
            <a:off x="1714500" y="2071688"/>
            <a:ext cx="571500" cy="15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10800000">
            <a:off x="7358063" y="3429000"/>
            <a:ext cx="5715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10800000">
            <a:off x="1714500" y="3786188"/>
            <a:ext cx="571500" cy="15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0800000">
            <a:off x="7358063" y="5000625"/>
            <a:ext cx="5715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0800000">
            <a:off x="1714500" y="5000625"/>
            <a:ext cx="5715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0800000">
            <a:off x="7358063" y="5786438"/>
            <a:ext cx="571500" cy="15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10800000">
            <a:off x="1714500" y="5786438"/>
            <a:ext cx="571500" cy="15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854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¿ EL CÓMO ?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50" y="1571625"/>
            <a:ext cx="7407275" cy="4714875"/>
          </a:xfrm>
          <a:solidFill>
            <a:srgbClr val="D1F6FD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latin typeface="Bookman Old Style" pitchFamily="18" charset="0"/>
              </a:rPr>
              <a:t>APOYO ,AYUDA, ACOMPAÑAMIENTO MEDIANTE…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 smtClean="0">
                <a:latin typeface="Bookman Old Style" pitchFamily="18" charset="0"/>
              </a:rPr>
              <a:t> La información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 smtClean="0">
                <a:latin typeface="Bookman Old Style" pitchFamily="18" charset="0"/>
              </a:rPr>
              <a:t> La formación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 smtClean="0">
                <a:latin typeface="Bookman Old Style" pitchFamily="18" charset="0"/>
              </a:rPr>
              <a:t> La sensibilización y la prevención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 smtClean="0">
                <a:latin typeface="Bookman Old Style" pitchFamily="18" charset="0"/>
              </a:rPr>
              <a:t> El análisis y la evaluación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 smtClean="0">
                <a:latin typeface="Bookman Old Style" pitchFamily="18" charset="0"/>
              </a:rPr>
              <a:t> La intervención directa e indirecta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" dirty="0">
              <a:latin typeface="Bookman Old Style" pitchFamily="18" charset="0"/>
            </a:endParaRPr>
          </a:p>
        </p:txBody>
      </p:sp>
      <p:sp>
        <p:nvSpPr>
          <p:cNvPr id="20483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20484" name="6 CuadroTexto"/>
          <p:cNvSpPr txBox="1">
            <a:spLocks noChangeArrowheads="1"/>
          </p:cNvSpPr>
          <p:nvPr/>
        </p:nvSpPr>
        <p:spPr bwMode="auto">
          <a:xfrm>
            <a:off x="5715000" y="53578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Gill Sans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CONTACTO PARA LA INTERVENCIÓN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313" y="1857375"/>
            <a:ext cx="7407275" cy="4429125"/>
          </a:xfr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latin typeface="Bookman Old Style" pitchFamily="18" charset="0"/>
              </a:rPr>
              <a:t>En principio se mantiene el teléfono gratuito para que los centros y la comunidad educativa se pongan en contacto con la Unidad: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err="1" smtClean="0">
                <a:latin typeface="Bookman Old Style" pitchFamily="18" charset="0"/>
              </a:rPr>
              <a:t>Tfno</a:t>
            </a:r>
            <a:r>
              <a:rPr lang="es-ES" dirty="0" smtClean="0">
                <a:latin typeface="Bookman Old Style" pitchFamily="18" charset="0"/>
              </a:rPr>
              <a:t>: </a:t>
            </a:r>
            <a:r>
              <a:rPr lang="es-ES" dirty="0" smtClean="0"/>
              <a:t>900 713 371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latin typeface="Bookman Old Style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latin typeface="Bookman Old Style" pitchFamily="18" charset="0"/>
              </a:rPr>
              <a:t>Teléfono directo: </a:t>
            </a:r>
            <a:r>
              <a:rPr lang="es-ES" dirty="0" smtClean="0">
                <a:solidFill>
                  <a:srgbClr val="FF0000"/>
                </a:solidFill>
                <a:latin typeface="Bookman Old Style" pitchFamily="18" charset="0"/>
              </a:rPr>
              <a:t>942 20 86 30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latin typeface="Bookman Old Style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latin typeface="Bookman Old Style" pitchFamily="18" charset="0"/>
              </a:rPr>
              <a:t>E-mail: </a:t>
            </a:r>
            <a:r>
              <a:rPr lang="es-ES" dirty="0" smtClean="0">
                <a:solidFill>
                  <a:srgbClr val="FF0000"/>
                </a:solidFill>
                <a:latin typeface="Bookman Old Style" pitchFamily="18" charset="0"/>
                <a:hlinkClick r:id="rId3"/>
              </a:rPr>
              <a:t>convivencia@educantabria.es</a:t>
            </a:r>
            <a:endParaRPr lang="es-ES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>
              <a:latin typeface="Bookman Old Style" pitchFamily="18" charset="0"/>
            </a:endParaRPr>
          </a:p>
        </p:txBody>
      </p:sp>
      <p:sp>
        <p:nvSpPr>
          <p:cNvPr id="21507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21508" name="6 CuadroTexto"/>
          <p:cNvSpPr txBox="1">
            <a:spLocks noChangeArrowheads="1"/>
          </p:cNvSpPr>
          <p:nvPr/>
        </p:nvSpPr>
        <p:spPr bwMode="auto">
          <a:xfrm>
            <a:off x="5715000" y="53578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854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RECURSOS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50" y="1785938"/>
            <a:ext cx="7407275" cy="3286125"/>
          </a:xfrm>
          <a:gradFill>
            <a:gsLst>
              <a:gs pos="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" sz="3200" b="1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3200" dirty="0" smtClean="0">
                <a:latin typeface="Bookman Old Style" pitchFamily="18" charset="0"/>
              </a:rPr>
              <a:t>       </a:t>
            </a:r>
            <a:r>
              <a:rPr lang="es-ES" sz="3200" b="1" dirty="0" smtClean="0">
                <a:latin typeface="Bookman Old Style" pitchFamily="18" charset="0"/>
              </a:rPr>
              <a:t>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3200" b="1" dirty="0" smtClean="0">
                <a:latin typeface="Bookman Old Style" pitchFamily="18" charset="0"/>
              </a:rPr>
              <a:t>PARTIMOS DE UN BANCO IMPORTANTE COLGADO EN EDUCANTABRIA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400" dirty="0" smtClean="0">
                <a:latin typeface="Bookman Old Style" pitchFamily="18" charset="0"/>
              </a:rPr>
              <a:t>( </a:t>
            </a:r>
            <a:r>
              <a:rPr lang="es-ES" sz="2400" dirty="0" smtClean="0">
                <a:solidFill>
                  <a:srgbClr val="FF0000"/>
                </a:solidFill>
                <a:latin typeface="Bookman Old Style" pitchFamily="18" charset="0"/>
              </a:rPr>
              <a:t>TENDREMOS QUE REVISAR </a:t>
            </a:r>
            <a:r>
              <a:rPr lang="es-ES" sz="2400" dirty="0" smtClean="0">
                <a:latin typeface="Bookman Old Style" pitchFamily="18" charset="0"/>
              </a:rPr>
              <a:t>)</a:t>
            </a:r>
            <a:endParaRPr lang="es-ES" sz="2400" dirty="0">
              <a:latin typeface="Bookman Old Style" pitchFamily="18" charset="0"/>
            </a:endParaRPr>
          </a:p>
        </p:txBody>
      </p:sp>
      <p:sp>
        <p:nvSpPr>
          <p:cNvPr id="22531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461962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Gill Sans MT"/>
              </a:rPr>
              <a:t>U</a:t>
            </a:r>
          </a:p>
          <a:p>
            <a:r>
              <a:rPr lang="es-ES" b="1">
                <a:latin typeface="Gill Sans MT"/>
              </a:rPr>
              <a:t>N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DAD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DE </a:t>
            </a:r>
          </a:p>
          <a:p>
            <a:endParaRPr lang="es-ES" b="1">
              <a:latin typeface="Gill Sans MT"/>
            </a:endParaRPr>
          </a:p>
          <a:p>
            <a:r>
              <a:rPr lang="es-ES" b="1">
                <a:latin typeface="Gill Sans MT"/>
              </a:rPr>
              <a:t>CONV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VENC</a:t>
            </a:r>
          </a:p>
          <a:p>
            <a:r>
              <a:rPr lang="es-ES" b="1">
                <a:latin typeface="Gill Sans MT"/>
              </a:rPr>
              <a:t> I</a:t>
            </a:r>
          </a:p>
          <a:p>
            <a:r>
              <a:rPr lang="es-ES" b="1">
                <a:latin typeface="Gill Sans MT"/>
              </a:rPr>
              <a:t>A</a:t>
            </a:r>
          </a:p>
        </p:txBody>
      </p:sp>
      <p:sp>
        <p:nvSpPr>
          <p:cNvPr id="22532" name="6 CuadroTexto"/>
          <p:cNvSpPr txBox="1">
            <a:spLocks noChangeArrowheads="1"/>
          </p:cNvSpPr>
          <p:nvPr/>
        </p:nvSpPr>
        <p:spPr bwMode="auto">
          <a:xfrm>
            <a:off x="5715000" y="53578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Gill Sans M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1174</TotalTime>
  <Words>492</Words>
  <Application>Microsoft Office PowerPoint</Application>
  <PresentationFormat>Presentación en pantalla (4:3)</PresentationFormat>
  <Paragraphs>166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Plantilla de diseño</vt:lpstr>
      </vt:variant>
      <vt:variant>
        <vt:i4>7</vt:i4>
      </vt:variant>
      <vt:variant>
        <vt:lpstr>Títulos de diapositiva</vt:lpstr>
      </vt:variant>
      <vt:variant>
        <vt:i4>9</vt:i4>
      </vt:variant>
    </vt:vector>
  </HeadingPairs>
  <TitlesOfParts>
    <vt:vector size="25" baseType="lpstr">
      <vt:lpstr>Gill Sans MT</vt:lpstr>
      <vt:lpstr>Arial</vt:lpstr>
      <vt:lpstr>Wingdings 2</vt:lpstr>
      <vt:lpstr>Verdana</vt:lpstr>
      <vt:lpstr>Calibri</vt:lpstr>
      <vt:lpstr>Bookman Old Style</vt:lpstr>
      <vt:lpstr>Wingdings</vt:lpstr>
      <vt:lpstr>Arial Rounded MT Bold</vt:lpstr>
      <vt:lpstr>Arial Black</vt:lpstr>
      <vt:lpstr>Solsticio</vt:lpstr>
      <vt:lpstr>Solsticio</vt:lpstr>
      <vt:lpstr>Solsticio</vt:lpstr>
      <vt:lpstr>Solsticio</vt:lpstr>
      <vt:lpstr>Solsticio</vt:lpstr>
      <vt:lpstr>Solsticio</vt:lpstr>
      <vt:lpstr>Solsticio</vt:lpstr>
      <vt:lpstr>UNIDAD DE CONVIVENCIA</vt:lpstr>
      <vt:lpstr>DEFINICIÓN</vt:lpstr>
      <vt:lpstr>LA CONVIVENCIA ESCOLAR</vt:lpstr>
      <vt:lpstr>LA CONVIVENCIA ESCOLAR</vt:lpstr>
      <vt:lpstr>¿OBJETIVOS?</vt:lpstr>
      <vt:lpstr>SITUACIÓN DE PARTIDA</vt:lpstr>
      <vt:lpstr>¿ EL CÓMO ?</vt:lpstr>
      <vt:lpstr>CONTACTO PARA LA INTERVENCIÓN</vt:lpstr>
      <vt:lpstr>RECURSOS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DEFINICIÓN</dc:title>
  <dc:creator>Usuario</dc:creator>
  <cp:lastModifiedBy>ORIENTACION</cp:lastModifiedBy>
  <cp:revision>93</cp:revision>
  <dcterms:created xsi:type="dcterms:W3CDTF">2015-09-17T11:31:57Z</dcterms:created>
  <dcterms:modified xsi:type="dcterms:W3CDTF">2016-01-18T11:57:34Z</dcterms:modified>
</cp:coreProperties>
</file>