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57" r:id="rId4"/>
    <p:sldId id="258" r:id="rId5"/>
    <p:sldId id="259" r:id="rId6"/>
    <p:sldId id="272" r:id="rId7"/>
    <p:sldId id="266" r:id="rId8"/>
    <p:sldId id="261" r:id="rId9"/>
    <p:sldId id="265" r:id="rId10"/>
    <p:sldId id="268" r:id="rId11"/>
    <p:sldId id="264" r:id="rId12"/>
    <p:sldId id="273" r:id="rId13"/>
    <p:sldId id="269" r:id="rId14"/>
    <p:sldId id="263" r:id="rId15"/>
    <p:sldId id="267" r:id="rId16"/>
    <p:sldId id="26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28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D4BB3B-FD3B-4F0B-AFF1-E24AAEE04B50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768D52-075A-4FDB-B46C-44682C7EB9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1%20Solicitud%20colaboracion%20al%20EAEC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192016"/>
          </a:xfrm>
        </p:spPr>
        <p:txBody>
          <a:bodyPr/>
          <a:lstStyle/>
          <a:p>
            <a:pPr algn="ctr"/>
            <a:r>
              <a:rPr lang="es-ES" dirty="0" smtClean="0"/>
              <a:t>EQUIPO DE CONDUCTA</a:t>
            </a:r>
            <a:br>
              <a:rPr lang="es-ES" dirty="0" smtClean="0"/>
            </a:br>
            <a:r>
              <a:rPr lang="es-ES" dirty="0" smtClean="0"/>
              <a:t>E.A.E.C.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Seminario </a:t>
            </a:r>
            <a:r>
              <a:rPr lang="es-ES" dirty="0" smtClean="0"/>
              <a:t> Unidades de Orientación </a:t>
            </a:r>
            <a:endParaRPr lang="es-ES" dirty="0" smtClean="0"/>
          </a:p>
          <a:p>
            <a:r>
              <a:rPr lang="es-ES" dirty="0" smtClean="0"/>
              <a:t>FEBRERO 2016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Se acuerdan </a:t>
            </a:r>
            <a:r>
              <a:rPr lang="es-ES" u="sng" dirty="0" smtClean="0"/>
              <a:t>los objetivos</a:t>
            </a:r>
            <a:r>
              <a:rPr lang="es-ES" dirty="0" smtClean="0"/>
              <a:t> a lograr y se inicia el proceso de trabajo conjunto con las personas que quieran colaborar en cada centro.</a:t>
            </a:r>
          </a:p>
          <a:p>
            <a:endParaRPr lang="es-ES" dirty="0" smtClean="0"/>
          </a:p>
          <a:p>
            <a:r>
              <a:rPr lang="es-ES" dirty="0" smtClean="0"/>
              <a:t>Se considera necesario que </a:t>
            </a:r>
            <a:r>
              <a:rPr lang="es-ES" u="sng" dirty="0" smtClean="0"/>
              <a:t>el centro informe </a:t>
            </a:r>
            <a:r>
              <a:rPr lang="es-ES" dirty="0" smtClean="0"/>
              <a:t>a la </a:t>
            </a:r>
            <a:r>
              <a:rPr lang="es-ES" u="sng" dirty="0" smtClean="0"/>
              <a:t>familia</a:t>
            </a:r>
            <a:r>
              <a:rPr lang="es-ES" dirty="0" smtClean="0"/>
              <a:t> de que se ha iniciado el proceso de contacto con el Equipo.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A posteriori, el propio equipo establece contacto con la familia para informar y /o asesorar, según la demanda planteada por la propia familia.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75048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 smtClean="0"/>
              <a:t>PROCEDIMIENTO DE </a:t>
            </a:r>
            <a:br>
              <a:rPr lang="es-ES_tradnl" sz="3600" dirty="0" smtClean="0"/>
            </a:br>
            <a:r>
              <a:rPr lang="es-ES_tradnl" sz="3600" dirty="0" smtClean="0"/>
              <a:t>ACTUACIÓN GENERAL</a:t>
            </a:r>
            <a:r>
              <a:rPr lang="es-ES" sz="4400" dirty="0" smtClean="0"/>
              <a:t/>
            </a:r>
            <a:br>
              <a:rPr lang="es-ES" sz="4400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Por un lado , en lo posible, </a:t>
            </a:r>
            <a:r>
              <a:rPr lang="es-ES" u="sng" dirty="0" smtClean="0"/>
              <a:t>actuaciones de índole preventivo </a:t>
            </a:r>
            <a:r>
              <a:rPr lang="es-ES" dirty="0" smtClean="0"/>
              <a:t>tanto con los orientadores y/o docentes de los centros (ej.: talleres de padres, formación al profesorado en manejo de dificultades con el comportamiento de los alumnos, asesoramiento a orientadores en proceso de intervenir con la problemática surgida con un/a alumno/a, </a:t>
            </a:r>
            <a:r>
              <a:rPr lang="es-ES" dirty="0" err="1" smtClean="0"/>
              <a:t>etc</a:t>
            </a:r>
            <a:r>
              <a:rPr lang="es-ES" dirty="0" smtClean="0"/>
              <a:t>) . 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La intervención del equipo está prevista  a diferentes niveles.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sz="3200" dirty="0" smtClean="0"/>
              <a:t>Por otro, </a:t>
            </a:r>
            <a:r>
              <a:rPr lang="es-ES" sz="3200" u="sng" dirty="0" smtClean="0"/>
              <a:t>intervención directa</a:t>
            </a:r>
            <a:r>
              <a:rPr lang="es-ES" sz="3200" dirty="0" smtClean="0"/>
              <a:t>, en los casos derivados por los centros educativos; en cualquiera de dichos niveles, es el equipo quien acude a los colegios o institutos para prestar el servicio requerido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La intervención del equipo está prevista  a diferentes niveles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s-ES" sz="2800" dirty="0" smtClean="0"/>
          </a:p>
          <a:p>
            <a:pPr lvl="0"/>
            <a:r>
              <a:rPr lang="es-ES" sz="2800" dirty="0" smtClean="0"/>
              <a:t>Acordar tanto los objetivos seleccionados como las soluciones propuestas con las personas con las que trabajamos. No nos proponemos arreglar lo que no está roto.</a:t>
            </a:r>
          </a:p>
          <a:p>
            <a:pPr lvl="0"/>
            <a:endParaRPr lang="es-ES" sz="2800" dirty="0" smtClean="0"/>
          </a:p>
          <a:p>
            <a:pPr lvl="0"/>
            <a:r>
              <a:rPr lang="es-ES" sz="2800" dirty="0" smtClean="0"/>
              <a:t>Centrarnos en la búsqueda de soluciones a los problemas que se nos planteen. Para encontrar la solución hay que saber los </a:t>
            </a:r>
            <a:r>
              <a:rPr lang="es-ES" sz="2800" u="sng" dirty="0" smtClean="0"/>
              <a:t>objetivos </a:t>
            </a:r>
            <a:r>
              <a:rPr lang="es-ES" sz="2800" dirty="0" smtClean="0"/>
              <a:t>que se plantean lograr las personas con las que trabajamos.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Ideas básicas que nos guían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752" y="1124744"/>
            <a:ext cx="8503920" cy="4974304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220000"/>
              </a:lnSpc>
            </a:pPr>
            <a:r>
              <a:rPr lang="es-ES" sz="8000" dirty="0" smtClean="0"/>
              <a:t> Tiempos de intervención: Aunque cada centro/familia es diferente, se respeta su propio ritmo. Se acude al centro con la regularidad que se pacta conjuntamente. Se busca abreviar intervenciones.</a:t>
            </a:r>
          </a:p>
          <a:p>
            <a:pPr lvl="0">
              <a:lnSpc>
                <a:spcPct val="220000"/>
              </a:lnSpc>
            </a:pPr>
            <a:r>
              <a:rPr lang="es-ES" sz="8000" dirty="0" smtClean="0"/>
              <a:t>Buscamos resolver los problemas de una persona en el contexto en el que se producen, teniendo en cuenta las relaciones interpersonales que lo sustentan. </a:t>
            </a:r>
          </a:p>
          <a:p>
            <a:pPr lvl="0">
              <a:lnSpc>
                <a:spcPct val="220000"/>
              </a:lnSpc>
              <a:buNone/>
            </a:pPr>
            <a:endParaRPr lang="es-ES" sz="8000" dirty="0" smtClean="0"/>
          </a:p>
          <a:p>
            <a:pPr>
              <a:lnSpc>
                <a:spcPct val="270000"/>
              </a:lnSpc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Ideas básicas que nos guían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r>
              <a:rPr lang="es-ES" dirty="0" smtClean="0"/>
              <a:t>DIRECCIÓN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Calle Poeta Gerardo Diego Nº 40, 39011Santander</a:t>
            </a:r>
          </a:p>
          <a:p>
            <a:endParaRPr lang="es-ES" dirty="0" smtClean="0"/>
          </a:p>
          <a:p>
            <a:r>
              <a:rPr lang="es-ES" dirty="0" smtClean="0"/>
              <a:t>TELÉFONO</a:t>
            </a:r>
          </a:p>
          <a:p>
            <a:pPr algn="ctr">
              <a:buNone/>
            </a:pPr>
            <a:r>
              <a:rPr lang="es-ES" dirty="0" smtClean="0"/>
              <a:t>942 320 998</a:t>
            </a:r>
          </a:p>
          <a:p>
            <a:endParaRPr lang="es-ES" dirty="0" smtClean="0"/>
          </a:p>
          <a:p>
            <a:r>
              <a:rPr lang="es-ES" dirty="0" smtClean="0"/>
              <a:t>CORREO ELECTRÓNICO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    eaec@educantabria.es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Contactar con el equipo: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300000"/>
              </a:lnSpc>
            </a:pPr>
            <a:r>
              <a:rPr lang="es-ES" dirty="0" smtClean="0"/>
              <a:t>Abordamos nuestro trabajo asumiendo en el contexto educativo los planteamientos teóricos de la Teoría General de los Sistemas, del Constructivismo y de la Teoría de la Comunicación Humana junto con las técnicas derivadas de estos.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Marco Teórico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300000"/>
              </a:lnSpc>
            </a:pPr>
            <a:r>
              <a:rPr lang="es-ES" dirty="0" smtClean="0"/>
              <a:t>El equipo está compuesto por tres profesores pertenecientes al Cuerpo de Profesores de Enseñanza Secundaria de la especialidad de Orientación Educativa.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Composición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lIns="288000" rIns="396000">
            <a:normAutofit fontScale="62500" lnSpcReduction="20000"/>
          </a:bodyPr>
          <a:lstStyle/>
          <a:p>
            <a:pPr algn="just">
              <a:lnSpc>
                <a:spcPct val="250000"/>
              </a:lnSpc>
            </a:pPr>
            <a:r>
              <a:rPr lang="es-ES" sz="3400" dirty="0" smtClean="0"/>
              <a:t>Se trata de  una estructura específica de la Orientación Educativa y Psicopedagógica cuya finalidad principal se centra en el apoyo, </a:t>
            </a:r>
            <a:r>
              <a:rPr lang="es-ES" sz="3400" u="sng" dirty="0" smtClean="0"/>
              <a:t>colaboración y asesoramiento </a:t>
            </a:r>
            <a:r>
              <a:rPr lang="es-ES" sz="3400" dirty="0" smtClean="0"/>
              <a:t>a la comunidad educativa para dar una respuesta normalizada a los alumnos </a:t>
            </a:r>
            <a:r>
              <a:rPr lang="es-ES" sz="3400" u="sng" dirty="0" smtClean="0"/>
              <a:t>dentro de los centros educativos</a:t>
            </a:r>
            <a:r>
              <a:rPr lang="es-ES" u="sng" dirty="0" smtClean="0"/>
              <a:t>. </a:t>
            </a:r>
          </a:p>
          <a:p>
            <a:endParaRPr lang="es-ES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/>
              <a:t>Equipo de Conducta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s-ES" dirty="0" smtClean="0"/>
              <a:t>Se concibe como un apoyo de carácter especializado y complementario a la labor docente de los centros.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Equipo de Conducta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El equipo atenderá a las etapas de Educación Infantil, Educación Primaria y ESO.</a:t>
            </a:r>
          </a:p>
          <a:p>
            <a:pPr algn="just"/>
            <a:endParaRPr lang="es-ES_tradnl" dirty="0" smtClean="0"/>
          </a:p>
          <a:p>
            <a:pPr algn="just"/>
            <a:r>
              <a:rPr lang="es-ES" dirty="0" smtClean="0"/>
              <a:t>El ámbito  propio del equipo es el relativo a las </a:t>
            </a:r>
            <a:r>
              <a:rPr lang="es-ES" u="sng" dirty="0" smtClean="0"/>
              <a:t>necesidades educativas </a:t>
            </a:r>
            <a:r>
              <a:rPr lang="es-ES" dirty="0" smtClean="0"/>
              <a:t>del alumnado cuyo </a:t>
            </a:r>
            <a:r>
              <a:rPr lang="es-ES" u="sng" dirty="0" smtClean="0"/>
              <a:t>comportamiento</a:t>
            </a:r>
            <a:r>
              <a:rPr lang="es-ES" dirty="0" smtClean="0"/>
              <a:t> genera </a:t>
            </a:r>
            <a:r>
              <a:rPr lang="es-ES" u="sng" dirty="0" smtClean="0"/>
              <a:t>dificultades</a:t>
            </a:r>
            <a:r>
              <a:rPr lang="es-ES" dirty="0" smtClean="0"/>
              <a:t> de manejo </a:t>
            </a:r>
            <a:r>
              <a:rPr lang="es-ES" u="sng" dirty="0" smtClean="0"/>
              <a:t>en el contexto educativo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Ámbito de actuación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s-ES" dirty="0" smtClean="0"/>
          </a:p>
          <a:p>
            <a:r>
              <a:rPr lang="es-ES" b="1" dirty="0" smtClean="0"/>
              <a:t>Se trata de alumnos, de entre tres a dieciséis años, con problemas de comportamiento-adaptación ante los que el centro, aun habiendo puesto en marcha </a:t>
            </a:r>
            <a:r>
              <a:rPr lang="es-ES" b="1" u="sng" dirty="0" smtClean="0"/>
              <a:t>las medidas ordinarias </a:t>
            </a:r>
            <a:r>
              <a:rPr lang="es-ES" b="1" dirty="0" smtClean="0"/>
              <a:t>necesarias, consideran que </a:t>
            </a:r>
            <a:r>
              <a:rPr lang="es-ES" b="1" u="sng" dirty="0" smtClean="0"/>
              <a:t>las dificultades persisten.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 smtClean="0"/>
              <a:t>Actúa por tanto en aquellos </a:t>
            </a:r>
            <a:r>
              <a:rPr lang="es-ES" b="1" u="sng" dirty="0" smtClean="0"/>
              <a:t>centros educativos </a:t>
            </a:r>
            <a:r>
              <a:rPr lang="es-ES" b="1" dirty="0" smtClean="0"/>
              <a:t>que, aun habiendo adoptado medidas con estos alumnos, precisan de una ayuda externa para </a:t>
            </a:r>
            <a:r>
              <a:rPr lang="es-ES" b="1" u="sng" dirty="0" smtClean="0"/>
              <a:t>mejorar/ajustar su respuesta educativa</a:t>
            </a:r>
            <a:r>
              <a:rPr lang="es-ES" b="1" dirty="0" smtClean="0"/>
              <a:t>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Ámbito de actuación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50000"/>
              </a:lnSpc>
            </a:pPr>
            <a:r>
              <a:rPr lang="es-ES_tradnl" dirty="0" smtClean="0"/>
              <a:t>El equipo colaborará con cualquier centro educativo dependiente de la Consejería de Educación de Cantabria. </a:t>
            </a:r>
          </a:p>
          <a:p>
            <a:pPr algn="just">
              <a:lnSpc>
                <a:spcPct val="250000"/>
              </a:lnSpc>
            </a:pPr>
            <a:r>
              <a:rPr lang="es-ES_tradnl" dirty="0" smtClean="0"/>
              <a:t>En caso de exceso de demandas, la UTOAD determina qué zona priorizar.</a:t>
            </a:r>
          </a:p>
          <a:p>
            <a:pPr algn="just">
              <a:lnSpc>
                <a:spcPct val="250000"/>
              </a:lnSpc>
            </a:pPr>
            <a:endParaRPr lang="es-ES_tradnl" dirty="0" smtClean="0"/>
          </a:p>
          <a:p>
            <a:pPr algn="just">
              <a:lnSpc>
                <a:spcPct val="250000"/>
              </a:lnSpc>
            </a:pPr>
            <a:endParaRPr lang="es-ES_tradnl" dirty="0" smtClean="0"/>
          </a:p>
          <a:p>
            <a:pPr algn="just">
              <a:lnSpc>
                <a:spcPct val="250000"/>
              </a:lnSpc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Ámbito de actuación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300000"/>
              </a:lnSpc>
            </a:pPr>
            <a:r>
              <a:rPr lang="es-ES" dirty="0" smtClean="0"/>
              <a:t>No es hacer un diagnóstico clínico desde la posición de un experto, sino </a:t>
            </a:r>
            <a:r>
              <a:rPr lang="es-ES" u="sng" dirty="0" smtClean="0"/>
              <a:t>establecer un trabajo colaborativo para construir conjuntamente una realidad en la que el cambio es posible.</a:t>
            </a:r>
            <a:endParaRPr lang="es-ES" u="sng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Objetivo </a:t>
            </a:r>
            <a:br>
              <a:rPr lang="es-ES" dirty="0" smtClean="0"/>
            </a:br>
            <a:r>
              <a:rPr lang="es-ES" dirty="0" smtClean="0"/>
              <a:t> de nuestra intervención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50000"/>
              </a:lnSpc>
            </a:pPr>
            <a:r>
              <a:rPr lang="es-ES_tradnl" dirty="0" smtClean="0"/>
              <a:t>	El procedimiento de actuación se inicia con la recepción de la </a:t>
            </a:r>
            <a:r>
              <a:rPr lang="es-ES_tradnl" dirty="0" smtClean="0">
                <a:hlinkClick r:id="rId2" action="ppaction://hlinkfile"/>
              </a:rPr>
              <a:t>Solicitud de colaboración </a:t>
            </a:r>
            <a:r>
              <a:rPr lang="es-ES_tradnl" dirty="0" smtClean="0"/>
              <a:t>que los centros enviarán al equipo, bien por vía telemática o postal. </a:t>
            </a:r>
            <a:endParaRPr lang="es-ES" dirty="0" smtClean="0"/>
          </a:p>
          <a:p>
            <a:pPr algn="just">
              <a:lnSpc>
                <a:spcPct val="250000"/>
              </a:lnSpc>
            </a:pPr>
            <a:r>
              <a:rPr lang="es-ES" dirty="0" smtClean="0"/>
              <a:t>Posteriormente, el equipo analiza la demanda y se pone en contacto con el centro para acordar</a:t>
            </a:r>
            <a:r>
              <a:rPr lang="es-ES_tradnl" dirty="0" smtClean="0"/>
              <a:t> una cita, en la que dos miembros del equipo se trasladarán al centro.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>PROCEDIMIENTO DE ACTUACIÓN GENERAL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</TotalTime>
  <Words>658</Words>
  <Application>Microsoft Office PowerPoint</Application>
  <PresentationFormat>Presentación en pantalla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Concurrencia</vt:lpstr>
      <vt:lpstr>EQUIPO DE CONDUCTA E.A.E.C.</vt:lpstr>
      <vt:lpstr>Composición</vt:lpstr>
      <vt:lpstr>Equipo de Conducta</vt:lpstr>
      <vt:lpstr>Equipo de Conducta</vt:lpstr>
      <vt:lpstr>Ámbito de actuación</vt:lpstr>
      <vt:lpstr>Ámbito de actuación</vt:lpstr>
      <vt:lpstr>Ámbito de actuación</vt:lpstr>
      <vt:lpstr>Objetivo   de nuestra intervención</vt:lpstr>
      <vt:lpstr> PROCEDIMIENTO DE ACTUACIÓN GENERAL </vt:lpstr>
      <vt:lpstr> PROCEDIMIENTO DE  ACTUACIÓN GENERAL </vt:lpstr>
      <vt:lpstr>La intervención del equipo está prevista  a diferentes niveles.</vt:lpstr>
      <vt:lpstr>La intervención del equipo está prevista  a diferentes niveles</vt:lpstr>
      <vt:lpstr>Ideas básicas que nos guían</vt:lpstr>
      <vt:lpstr>Ideas básicas que nos guían</vt:lpstr>
      <vt:lpstr>Contactar con el equipo:</vt:lpstr>
      <vt:lpstr>Marco Teórico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EQUIPO DE CONDUCTA</dc:title>
  <dc:creator>Arancha Antón de Cos</dc:creator>
  <cp:lastModifiedBy>ANA</cp:lastModifiedBy>
  <cp:revision>50</cp:revision>
  <dcterms:created xsi:type="dcterms:W3CDTF">2015-12-04T10:26:39Z</dcterms:created>
  <dcterms:modified xsi:type="dcterms:W3CDTF">2016-02-18T07:29:56Z</dcterms:modified>
</cp:coreProperties>
</file>